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7" r:id="rId73"/>
    <p:sldId id="324" r:id="rId74"/>
    <p:sldId id="325" r:id="rId75"/>
    <p:sldId id="326" r:id="rId76"/>
    <p:sldId id="560" r:id="rId77"/>
    <p:sldId id="328" r:id="rId78"/>
    <p:sldId id="329" r:id="rId79"/>
    <p:sldId id="330" r:id="rId80"/>
    <p:sldId id="336" r:id="rId81"/>
    <p:sldId id="331" r:id="rId82"/>
    <p:sldId id="332" r:id="rId83"/>
    <p:sldId id="333" r:id="rId84"/>
    <p:sldId id="334" r:id="rId85"/>
    <p:sldId id="335" r:id="rId86"/>
    <p:sldId id="337" r:id="rId87"/>
    <p:sldId id="338" r:id="rId88"/>
    <p:sldId id="339" r:id="rId89"/>
    <p:sldId id="340" r:id="rId90"/>
    <p:sldId id="341" r:id="rId91"/>
    <p:sldId id="342" r:id="rId92"/>
    <p:sldId id="343" r:id="rId93"/>
    <p:sldId id="344" r:id="rId94"/>
    <p:sldId id="345" r:id="rId95"/>
    <p:sldId id="346" r:id="rId96"/>
    <p:sldId id="347" r:id="rId97"/>
    <p:sldId id="355" r:id="rId98"/>
    <p:sldId id="348" r:id="rId99"/>
    <p:sldId id="350" r:id="rId100"/>
    <p:sldId id="351" r:id="rId101"/>
    <p:sldId id="349" r:id="rId102"/>
    <p:sldId id="352" r:id="rId103"/>
    <p:sldId id="353" r:id="rId104"/>
    <p:sldId id="354"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10.02.2026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10.02.2026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10.02.2026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10.02.2026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10.02.2026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10.02.2026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10.02.2026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10.02.2026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10.02.2026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10.02.2026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10.02.2026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10.02.2026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rduino.cc/en/software" TargetMode="Externa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az-Latn-AZ" sz="1400"/>
          </a:p>
          <a:p>
            <a:endParaRPr lang="ru-RU" sz="1400"/>
          </a:p>
        </p:txBody>
      </p:sp>
      <p:pic>
        <p:nvPicPr>
          <p:cNvPr id="3" name="Picture 2">
            <a:extLst>
              <a:ext uri="{FF2B5EF4-FFF2-40B4-BE49-F238E27FC236}">
                <a16:creationId xmlns:a16="http://schemas.microsoft.com/office/drawing/2014/main" id="{C7C5F417-4469-6348-BCC7-3AB37CAF4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311"/>
            <a:ext cx="12192000" cy="5543689"/>
          </a:xfrm>
          <a:prstGeom prst="rect">
            <a:avLst/>
          </a:prstGeom>
        </p:spPr>
      </p:pic>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Məsələn dəyəri LED adlı dəyişkənə qoyduq. </a:t>
            </a:r>
          </a:p>
          <a:p>
            <a:endParaRPr lang="az-Latn-AZ" sz="1400"/>
          </a:p>
          <a:p>
            <a:r>
              <a:rPr lang="az-Latn-AZ" sz="1400"/>
              <a:t>Kodlar yuxarıdan aşağı oxunduğu üçün 12 sətrə qədər 13 dəyəri istifadə edildi.  Son sətrdə isə</a:t>
            </a:r>
          </a:p>
          <a:p>
            <a:r>
              <a:rPr lang="az-Latn-AZ" sz="1400"/>
              <a:t>LED dəyişkəninin dəyəri 3 olaraq dəyişdirildi və 13 cü led artıq yanmır.</a:t>
            </a:r>
            <a:endParaRPr lang="ru-RU" sz="1400"/>
          </a:p>
        </p:txBody>
      </p:sp>
      <p:pic>
        <p:nvPicPr>
          <p:cNvPr id="3" name="Picture 2">
            <a:extLst>
              <a:ext uri="{FF2B5EF4-FFF2-40B4-BE49-F238E27FC236}">
                <a16:creationId xmlns:a16="http://schemas.microsoft.com/office/drawing/2014/main" id="{982740A5-665B-7ABD-3E03-7275741AF1D1}"/>
              </a:ext>
            </a:extLst>
          </p:cNvPr>
          <p:cNvPicPr>
            <a:picLocks noChangeAspect="1"/>
          </p:cNvPicPr>
          <p:nvPr/>
        </p:nvPicPr>
        <p:blipFill>
          <a:blip r:embed="rId2"/>
          <a:stretch>
            <a:fillRect/>
          </a:stretch>
        </p:blipFill>
        <p:spPr>
          <a:xfrm>
            <a:off x="8762703" y="0"/>
            <a:ext cx="3429297" cy="3711262"/>
          </a:xfrm>
          <a:prstGeom prst="rect">
            <a:avLst/>
          </a:prstGeom>
        </p:spPr>
      </p:pic>
    </p:spTree>
    <p:extLst>
      <p:ext uri="{BB962C8B-B14F-4D97-AF65-F5344CB8AC3E}">
        <p14:creationId xmlns:p14="http://schemas.microsoft.com/office/powerpoint/2010/main" val="37311177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15084" cy="4401205"/>
          </a:xfrm>
          <a:prstGeom prst="rect">
            <a:avLst/>
          </a:prstGeom>
          <a:noFill/>
        </p:spPr>
        <p:txBody>
          <a:bodyPr wrap="square">
            <a:spAutoFit/>
          </a:bodyPr>
          <a:lstStyle/>
          <a:p>
            <a:r>
              <a:rPr lang="en-US" sz="1400"/>
              <a:t>C-də Arifmetik Operatorlar:</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pPr marL="285750" indent="-285750">
              <a:buFont typeface="Arial" panose="020B0604020202020204" pitchFamily="34" charset="0"/>
              <a:buChar char="•"/>
            </a:pPr>
            <a:r>
              <a:rPr lang="en-US" sz="1400" b="1">
                <a:solidFill>
                  <a:srgbClr val="FF0000"/>
                </a:solidFill>
              </a:rPr>
              <a:t>/</a:t>
            </a:r>
            <a:r>
              <a:rPr lang="en-US" sz="1400"/>
              <a:t> operatoru tam ədədlərdə tam hissəni qaytarır, ondalıq üçün float istifadə etmək lazımdır.</a:t>
            </a:r>
            <a:br>
              <a:rPr lang="en-US" sz="1400"/>
            </a:br>
            <a:endParaRPr lang="en-US" sz="1400"/>
          </a:p>
          <a:p>
            <a:pPr marL="285750" indent="-285750">
              <a:buFont typeface="Arial" panose="020B0604020202020204" pitchFamily="34" charset="0"/>
              <a:buChar char="•"/>
            </a:pPr>
            <a:r>
              <a:rPr lang="en-US" sz="1400" b="1">
                <a:solidFill>
                  <a:srgbClr val="FF0000"/>
                </a:solidFill>
              </a:rPr>
              <a:t>%</a:t>
            </a:r>
            <a:r>
              <a:rPr lang="en-US" sz="1400"/>
              <a:t> operatoru yalnız tam ədədlər üçün işləyir.</a:t>
            </a:r>
          </a:p>
          <a:p>
            <a:endParaRPr lang="en-US" sz="1400"/>
          </a:p>
        </p:txBody>
      </p:sp>
      <p:graphicFrame>
        <p:nvGraphicFramePr>
          <p:cNvPr id="2" name="Table 1">
            <a:extLst>
              <a:ext uri="{FF2B5EF4-FFF2-40B4-BE49-F238E27FC236}">
                <a16:creationId xmlns:a16="http://schemas.microsoft.com/office/drawing/2014/main" id="{3F5301BE-F259-7F3A-B1F7-EB4B6EFF8656}"/>
              </a:ext>
            </a:extLst>
          </p:cNvPr>
          <p:cNvGraphicFramePr>
            <a:graphicFrameLocks noGrp="1"/>
          </p:cNvGraphicFramePr>
          <p:nvPr>
            <p:extLst>
              <p:ext uri="{D42A27DB-BD31-4B8C-83A1-F6EECF244321}">
                <p14:modId xmlns:p14="http://schemas.microsoft.com/office/powerpoint/2010/main" val="3093985034"/>
              </p:ext>
            </p:extLst>
          </p:nvPr>
        </p:nvGraphicFramePr>
        <p:xfrm>
          <a:off x="98898" y="377741"/>
          <a:ext cx="5257800" cy="2651760"/>
        </p:xfrm>
        <a:graphic>
          <a:graphicData uri="http://schemas.openxmlformats.org/drawingml/2006/table">
            <a:tbl>
              <a:tblPr/>
              <a:tblGrid>
                <a:gridCol w="941962">
                  <a:extLst>
                    <a:ext uri="{9D8B030D-6E8A-4147-A177-3AD203B41FA5}">
                      <a16:colId xmlns:a16="http://schemas.microsoft.com/office/drawing/2014/main" val="2091329147"/>
                    </a:ext>
                  </a:extLst>
                </a:gridCol>
                <a:gridCol w="1128408">
                  <a:extLst>
                    <a:ext uri="{9D8B030D-6E8A-4147-A177-3AD203B41FA5}">
                      <a16:colId xmlns:a16="http://schemas.microsoft.com/office/drawing/2014/main" val="3364907274"/>
                    </a:ext>
                  </a:extLst>
                </a:gridCol>
                <a:gridCol w="3187430">
                  <a:extLst>
                    <a:ext uri="{9D8B030D-6E8A-4147-A177-3AD203B41FA5}">
                      <a16:colId xmlns:a16="http://schemas.microsoft.com/office/drawing/2014/main" val="3020620368"/>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25149974"/>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Toplama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cəmini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67854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Çıxma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fərqini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563066"/>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Vurma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hasilini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37792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Bölmə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bölməsini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243260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Modulus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qalıq hissəsini verir (tam ədədlər üçün)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42206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Artırma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772584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Azaltma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8664214"/>
                  </a:ext>
                </a:extLst>
              </a:tr>
            </a:tbl>
          </a:graphicData>
        </a:graphic>
      </p:graphicFrame>
      <p:pic>
        <p:nvPicPr>
          <p:cNvPr id="4" name="Picture 3">
            <a:extLst>
              <a:ext uri="{FF2B5EF4-FFF2-40B4-BE49-F238E27FC236}">
                <a16:creationId xmlns:a16="http://schemas.microsoft.com/office/drawing/2014/main" id="{62915711-E92F-792C-415C-8A81A214F64E}"/>
              </a:ext>
            </a:extLst>
          </p:cNvPr>
          <p:cNvPicPr>
            <a:picLocks noChangeAspect="1"/>
          </p:cNvPicPr>
          <p:nvPr/>
        </p:nvPicPr>
        <p:blipFill>
          <a:blip r:embed="rId2"/>
          <a:stretch>
            <a:fillRect/>
          </a:stretch>
        </p:blipFill>
        <p:spPr>
          <a:xfrm>
            <a:off x="6016706" y="0"/>
            <a:ext cx="6173672" cy="6858000"/>
          </a:xfrm>
          <a:prstGeom prst="rect">
            <a:avLst/>
          </a:prstGeom>
        </p:spPr>
      </p:pic>
      <p:pic>
        <p:nvPicPr>
          <p:cNvPr id="7" name="Picture 6">
            <a:extLst>
              <a:ext uri="{FF2B5EF4-FFF2-40B4-BE49-F238E27FC236}">
                <a16:creationId xmlns:a16="http://schemas.microsoft.com/office/drawing/2014/main" id="{A178D0FB-0716-25E5-D58C-35FC6E3DDAD4}"/>
              </a:ext>
            </a:extLst>
          </p:cNvPr>
          <p:cNvPicPr>
            <a:picLocks noChangeAspect="1"/>
          </p:cNvPicPr>
          <p:nvPr/>
        </p:nvPicPr>
        <p:blipFill>
          <a:blip r:embed="rId3"/>
          <a:stretch>
            <a:fillRect/>
          </a:stretch>
        </p:blipFill>
        <p:spPr>
          <a:xfrm>
            <a:off x="0" y="4433557"/>
            <a:ext cx="2352072" cy="2424443"/>
          </a:xfrm>
          <a:prstGeom prst="rect">
            <a:avLst/>
          </a:prstGeom>
        </p:spPr>
      </p:pic>
    </p:spTree>
    <p:extLst>
      <p:ext uri="{BB962C8B-B14F-4D97-AF65-F5344CB8AC3E}">
        <p14:creationId xmlns:p14="http://schemas.microsoft.com/office/powerpoint/2010/main" val="3826913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0345663" cy="2893100"/>
          </a:xfrm>
          <a:prstGeom prst="rect">
            <a:avLst/>
          </a:prstGeom>
          <a:noFill/>
        </p:spPr>
        <p:txBody>
          <a:bodyPr wrap="square">
            <a:spAutoFit/>
          </a:bodyPr>
          <a:lstStyle/>
          <a:p>
            <a:r>
              <a:rPr lang="en-US" sz="1400"/>
              <a:t>Indi </a:t>
            </a:r>
            <a:r>
              <a:rPr lang="az-Latn-AZ" sz="1400"/>
              <a:t>eyni kodları Ar</a:t>
            </a:r>
            <a:r>
              <a:rPr lang="en-US" sz="1400"/>
              <a:t>duino üçün uyğunlaşdırıb, bütün arifmetik operatorların Serial Monitor-da necə işlədiyini göstərək.</a:t>
            </a:r>
            <a:endParaRPr lang="az-Latn-AZ" sz="1400"/>
          </a:p>
          <a:p>
            <a:endParaRPr lang="az-Latn-AZ" sz="1400"/>
          </a:p>
          <a:p>
            <a:endParaRPr lang="az-Latn-AZ" sz="1400"/>
          </a:p>
          <a:p>
            <a:r>
              <a:rPr lang="en-US" sz="1400" b="1"/>
              <a:t>Qısa üsul</a:t>
            </a:r>
            <a:r>
              <a:rPr lang="en-US" sz="1400"/>
              <a:t>: </a:t>
            </a:r>
            <a:r>
              <a:rPr lang="az-Latn-AZ" sz="1400"/>
              <a:t>Əgər </a:t>
            </a:r>
            <a:r>
              <a:rPr lang="en-US" sz="1400"/>
              <a:t>Serial.printf</a:t>
            </a:r>
            <a:r>
              <a:rPr lang="az-Latn-AZ" sz="1400"/>
              <a:t>,</a:t>
            </a:r>
            <a:r>
              <a:rPr lang="en-US" sz="1400"/>
              <a:t> ESP32/Arduino IDE-də dəstəklənirsə</a:t>
            </a:r>
            <a:r>
              <a:rPr lang="az-Latn-AZ" sz="1400"/>
              <a:t> bütün Serial.print-ləri bir sətirdə yazmaq olar.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UNO-da standart printf yoxdur amma helper funksiyası yazmaq olar</a:t>
            </a:r>
            <a:r>
              <a:rPr lang="az-Latn-AZ" sz="1400"/>
              <a:t>. Sadəcə bu kodu başa düşmək yeni başlayanlar üçün çox çətin olacaqdır. Onun üçün kodu burada yazıram siz isə baxın keçin</a:t>
            </a:r>
            <a:r>
              <a:rPr lang="en-US" sz="1400"/>
              <a:t>:</a:t>
            </a:r>
            <a:endParaRPr lang="ru-RU" sz="1400"/>
          </a:p>
        </p:txBody>
      </p:sp>
      <p:pic>
        <p:nvPicPr>
          <p:cNvPr id="3" name="Picture 2">
            <a:extLst>
              <a:ext uri="{FF2B5EF4-FFF2-40B4-BE49-F238E27FC236}">
                <a16:creationId xmlns:a16="http://schemas.microsoft.com/office/drawing/2014/main" id="{4EE3C31B-40D6-C83C-0FA7-C542ACCA9788}"/>
              </a:ext>
            </a:extLst>
          </p:cNvPr>
          <p:cNvPicPr>
            <a:picLocks noChangeAspect="1"/>
          </p:cNvPicPr>
          <p:nvPr/>
        </p:nvPicPr>
        <p:blipFill>
          <a:blip r:embed="rId2"/>
          <a:stretch>
            <a:fillRect/>
          </a:stretch>
        </p:blipFill>
        <p:spPr>
          <a:xfrm>
            <a:off x="10347285" y="0"/>
            <a:ext cx="1844715" cy="6858000"/>
          </a:xfrm>
          <a:prstGeom prst="rect">
            <a:avLst/>
          </a:prstGeom>
        </p:spPr>
      </p:pic>
      <p:pic>
        <p:nvPicPr>
          <p:cNvPr id="6" name="Picture 5">
            <a:extLst>
              <a:ext uri="{FF2B5EF4-FFF2-40B4-BE49-F238E27FC236}">
                <a16:creationId xmlns:a16="http://schemas.microsoft.com/office/drawing/2014/main" id="{0BD09CD0-7970-7FCE-8E03-8267F0C754F8}"/>
              </a:ext>
            </a:extLst>
          </p:cNvPr>
          <p:cNvPicPr>
            <a:picLocks noChangeAspect="1"/>
          </p:cNvPicPr>
          <p:nvPr/>
        </p:nvPicPr>
        <p:blipFill>
          <a:blip r:embed="rId3"/>
          <a:stretch>
            <a:fillRect/>
          </a:stretch>
        </p:blipFill>
        <p:spPr>
          <a:xfrm>
            <a:off x="0" y="954107"/>
            <a:ext cx="3436918" cy="1028789"/>
          </a:xfrm>
          <a:prstGeom prst="rect">
            <a:avLst/>
          </a:prstGeom>
        </p:spPr>
      </p:pic>
      <p:pic>
        <p:nvPicPr>
          <p:cNvPr id="8" name="Picture 7">
            <a:extLst>
              <a:ext uri="{FF2B5EF4-FFF2-40B4-BE49-F238E27FC236}">
                <a16:creationId xmlns:a16="http://schemas.microsoft.com/office/drawing/2014/main" id="{6CEE0840-17A7-BF8C-EFF3-3A705D56290B}"/>
              </a:ext>
            </a:extLst>
          </p:cNvPr>
          <p:cNvPicPr>
            <a:picLocks noChangeAspect="1"/>
          </p:cNvPicPr>
          <p:nvPr/>
        </p:nvPicPr>
        <p:blipFill>
          <a:blip r:embed="rId4"/>
          <a:stretch>
            <a:fillRect/>
          </a:stretch>
        </p:blipFill>
        <p:spPr>
          <a:xfrm>
            <a:off x="0" y="2937003"/>
            <a:ext cx="3596952" cy="2270957"/>
          </a:xfrm>
          <a:prstGeom prst="rect">
            <a:avLst/>
          </a:prstGeom>
        </p:spPr>
      </p:pic>
    </p:spTree>
    <p:extLst>
      <p:ext uri="{BB962C8B-B14F-4D97-AF65-F5344CB8AC3E}">
        <p14:creationId xmlns:p14="http://schemas.microsoft.com/office/powerpoint/2010/main" val="3270481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587900" cy="6771084"/>
          </a:xfrm>
          <a:prstGeom prst="rect">
            <a:avLst/>
          </a:prstGeom>
          <a:noFill/>
        </p:spPr>
        <p:txBody>
          <a:bodyPr wrap="square">
            <a:spAutoFit/>
          </a:bodyPr>
          <a:lstStyle/>
          <a:p>
            <a:r>
              <a:rPr lang="az-Latn-AZ" sz="1400"/>
              <a:t>Qisaltma operatorlari. </a:t>
            </a:r>
          </a:p>
          <a:p>
            <a:endParaRPr lang="az-Latn-AZ" sz="1400"/>
          </a:p>
          <a:p>
            <a:r>
              <a:rPr lang="az-Latn-AZ" sz="1400"/>
              <a:t>Qısaltma operatorları mövcud dəyişənin dəyərini yeniləmək üçün istifadə olunur və uzun yazılışın qısa formasıdır.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Vacib məqamlar (yadda saxla)</a:t>
            </a:r>
          </a:p>
          <a:p>
            <a:pPr marL="742950" lvl="1" indent="-285750">
              <a:buFont typeface="Arial" panose="020B0604020202020204" pitchFamily="34" charset="0"/>
              <a:buChar char="•"/>
            </a:pPr>
            <a:r>
              <a:rPr lang="en-US" sz="1400"/>
              <a:t>a += b → daha sürətli və oxunaqlıdır</a:t>
            </a:r>
          </a:p>
          <a:p>
            <a:pPr marL="742950" lvl="1" indent="-285750">
              <a:buFont typeface="Arial" panose="020B0604020202020204" pitchFamily="34" charset="0"/>
              <a:buChar char="•"/>
            </a:pPr>
            <a:r>
              <a:rPr lang="en-US" sz="1400"/>
              <a:t>a++ və ++a fərqlidir:</a:t>
            </a:r>
          </a:p>
          <a:p>
            <a:pPr marL="742950" lvl="1" indent="-285750">
              <a:buFont typeface="Arial" panose="020B0604020202020204" pitchFamily="34" charset="0"/>
              <a:buChar char="•"/>
            </a:pPr>
            <a:r>
              <a:rPr lang="en-US" sz="1400"/>
              <a:t>a++ → əvvəl istifadə olunur, sonra artırılır</a:t>
            </a:r>
          </a:p>
          <a:p>
            <a:pPr marL="742950" lvl="1" indent="-285750">
              <a:buFont typeface="Arial" panose="020B0604020202020204" pitchFamily="34" charset="0"/>
              <a:buChar char="•"/>
            </a:pPr>
            <a:r>
              <a:rPr lang="en-US" sz="1400"/>
              <a:t>++a → əvvəl artırılır, sonra istifadə olunur</a:t>
            </a:r>
          </a:p>
          <a:p>
            <a:pPr marL="742950" lvl="1" indent="-285750">
              <a:buFont typeface="Arial" panose="020B0604020202020204" pitchFamily="34" charset="0"/>
              <a:buChar char="•"/>
            </a:pPr>
            <a:r>
              <a:rPr lang="en-US" sz="1400"/>
              <a:t>Qısaltma operatorları embedded sistemlərdə çox istifadə olunur</a:t>
            </a:r>
            <a:endParaRPr lang="az-Latn-AZ" sz="1400"/>
          </a:p>
          <a:p>
            <a:endParaRPr lang="ru-RU" sz="1400"/>
          </a:p>
        </p:txBody>
      </p:sp>
      <p:pic>
        <p:nvPicPr>
          <p:cNvPr id="10" name="Picture 9">
            <a:extLst>
              <a:ext uri="{FF2B5EF4-FFF2-40B4-BE49-F238E27FC236}">
                <a16:creationId xmlns:a16="http://schemas.microsoft.com/office/drawing/2014/main" id="{3A4E2704-DC6A-01A3-3583-EA515B32FA59}"/>
              </a:ext>
            </a:extLst>
          </p:cNvPr>
          <p:cNvPicPr>
            <a:picLocks noChangeAspect="1"/>
          </p:cNvPicPr>
          <p:nvPr/>
        </p:nvPicPr>
        <p:blipFill>
          <a:blip r:embed="rId2"/>
          <a:stretch>
            <a:fillRect/>
          </a:stretch>
        </p:blipFill>
        <p:spPr>
          <a:xfrm>
            <a:off x="6010424" y="1905099"/>
            <a:ext cx="2913084" cy="2315183"/>
          </a:xfrm>
          <a:prstGeom prst="rect">
            <a:avLst/>
          </a:prstGeom>
        </p:spPr>
      </p:pic>
      <p:graphicFrame>
        <p:nvGraphicFramePr>
          <p:cNvPr id="2" name="Table 1">
            <a:extLst>
              <a:ext uri="{FF2B5EF4-FFF2-40B4-BE49-F238E27FC236}">
                <a16:creationId xmlns:a16="http://schemas.microsoft.com/office/drawing/2014/main" id="{6F7D0183-C3FA-379E-388C-679A39BF1E02}"/>
              </a:ext>
            </a:extLst>
          </p:cNvPr>
          <p:cNvGraphicFramePr>
            <a:graphicFrameLocks noGrp="1"/>
          </p:cNvGraphicFramePr>
          <p:nvPr>
            <p:extLst>
              <p:ext uri="{D42A27DB-BD31-4B8C-83A1-F6EECF244321}">
                <p14:modId xmlns:p14="http://schemas.microsoft.com/office/powerpoint/2010/main" val="2462903601"/>
              </p:ext>
            </p:extLst>
          </p:nvPr>
        </p:nvGraphicFramePr>
        <p:xfrm>
          <a:off x="0" y="1168205"/>
          <a:ext cx="3889444" cy="2194560"/>
        </p:xfrm>
        <a:graphic>
          <a:graphicData uri="http://schemas.openxmlformats.org/drawingml/2006/table">
            <a:tbl>
              <a:tblPr/>
              <a:tblGrid>
                <a:gridCol w="1944722">
                  <a:extLst>
                    <a:ext uri="{9D8B030D-6E8A-4147-A177-3AD203B41FA5}">
                      <a16:colId xmlns:a16="http://schemas.microsoft.com/office/drawing/2014/main" val="3034524618"/>
                    </a:ext>
                  </a:extLst>
                </a:gridCol>
                <a:gridCol w="1944722">
                  <a:extLst>
                    <a:ext uri="{9D8B030D-6E8A-4147-A177-3AD203B41FA5}">
                      <a16:colId xmlns:a16="http://schemas.microsoft.com/office/drawing/2014/main" val="1603358214"/>
                    </a:ext>
                  </a:extLst>
                </a:gridCol>
              </a:tblGrid>
              <a:tr h="213861">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Uzun forması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2335128"/>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24462"/>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437426"/>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184950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21276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3556114"/>
                  </a:ext>
                </a:extLst>
              </a:tr>
            </a:tbl>
          </a:graphicData>
        </a:graphic>
      </p:graphicFrame>
      <p:graphicFrame>
        <p:nvGraphicFramePr>
          <p:cNvPr id="3" name="Table 2">
            <a:extLst>
              <a:ext uri="{FF2B5EF4-FFF2-40B4-BE49-F238E27FC236}">
                <a16:creationId xmlns:a16="http://schemas.microsoft.com/office/drawing/2014/main" id="{C014DB2E-A202-D9C4-937E-DD26E3D0519C}"/>
              </a:ext>
            </a:extLst>
          </p:cNvPr>
          <p:cNvGraphicFramePr>
            <a:graphicFrameLocks noGrp="1"/>
          </p:cNvGraphicFramePr>
          <p:nvPr>
            <p:extLst>
              <p:ext uri="{D42A27DB-BD31-4B8C-83A1-F6EECF244321}">
                <p14:modId xmlns:p14="http://schemas.microsoft.com/office/powerpoint/2010/main" val="3006777932"/>
              </p:ext>
            </p:extLst>
          </p:nvPr>
        </p:nvGraphicFramePr>
        <p:xfrm>
          <a:off x="0" y="3793122"/>
          <a:ext cx="3889444" cy="1097280"/>
        </p:xfrm>
        <a:graphic>
          <a:graphicData uri="http://schemas.openxmlformats.org/drawingml/2006/table">
            <a:tbl>
              <a:tblPr/>
              <a:tblGrid>
                <a:gridCol w="1944722">
                  <a:extLst>
                    <a:ext uri="{9D8B030D-6E8A-4147-A177-3AD203B41FA5}">
                      <a16:colId xmlns:a16="http://schemas.microsoft.com/office/drawing/2014/main" val="396731856"/>
                    </a:ext>
                  </a:extLst>
                </a:gridCol>
                <a:gridCol w="1944722">
                  <a:extLst>
                    <a:ext uri="{9D8B030D-6E8A-4147-A177-3AD203B41FA5}">
                      <a16:colId xmlns:a16="http://schemas.microsoft.com/office/drawing/2014/main" val="1396047455"/>
                    </a:ext>
                  </a:extLst>
                </a:gridCol>
              </a:tblGrid>
              <a:tr h="0">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377377"/>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4345776"/>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9729373"/>
                  </a:ext>
                </a:extLst>
              </a:tr>
            </a:tbl>
          </a:graphicData>
        </a:graphic>
      </p:graphicFrame>
      <p:pic>
        <p:nvPicPr>
          <p:cNvPr id="6" name="Picture 5">
            <a:extLst>
              <a:ext uri="{FF2B5EF4-FFF2-40B4-BE49-F238E27FC236}">
                <a16:creationId xmlns:a16="http://schemas.microsoft.com/office/drawing/2014/main" id="{FF1AE55A-3B44-9B8F-76D2-3A150B7107DF}"/>
              </a:ext>
            </a:extLst>
          </p:cNvPr>
          <p:cNvPicPr>
            <a:picLocks noChangeAspect="1"/>
          </p:cNvPicPr>
          <p:nvPr/>
        </p:nvPicPr>
        <p:blipFill>
          <a:blip r:embed="rId3"/>
          <a:stretch>
            <a:fillRect/>
          </a:stretch>
        </p:blipFill>
        <p:spPr>
          <a:xfrm>
            <a:off x="9095363" y="-1"/>
            <a:ext cx="3095016" cy="6934403"/>
          </a:xfrm>
          <a:prstGeom prst="rect">
            <a:avLst/>
          </a:prstGeom>
        </p:spPr>
      </p:pic>
      <p:pic>
        <p:nvPicPr>
          <p:cNvPr id="8" name="Picture 7">
            <a:extLst>
              <a:ext uri="{FF2B5EF4-FFF2-40B4-BE49-F238E27FC236}">
                <a16:creationId xmlns:a16="http://schemas.microsoft.com/office/drawing/2014/main" id="{60FDC621-A82F-9D4B-A262-780ACB457EF5}"/>
              </a:ext>
            </a:extLst>
          </p:cNvPr>
          <p:cNvPicPr>
            <a:picLocks noChangeAspect="1"/>
          </p:cNvPicPr>
          <p:nvPr/>
        </p:nvPicPr>
        <p:blipFill>
          <a:blip r:embed="rId4"/>
          <a:stretch>
            <a:fillRect/>
          </a:stretch>
        </p:blipFill>
        <p:spPr>
          <a:xfrm>
            <a:off x="7282592" y="4522641"/>
            <a:ext cx="1722164" cy="2335359"/>
          </a:xfrm>
          <a:prstGeom prst="rect">
            <a:avLst/>
          </a:prstGeom>
        </p:spPr>
      </p:pic>
    </p:spTree>
    <p:extLst>
      <p:ext uri="{BB962C8B-B14F-4D97-AF65-F5344CB8AC3E}">
        <p14:creationId xmlns:p14="http://schemas.microsoft.com/office/powerpoint/2010/main" val="28476906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9083839" cy="5370701"/>
          </a:xfrm>
          <a:prstGeom prst="rect">
            <a:avLst/>
          </a:prstGeom>
          <a:noFill/>
        </p:spPr>
        <p:txBody>
          <a:bodyPr wrap="square">
            <a:spAutoFit/>
          </a:bodyPr>
          <a:lstStyle/>
          <a:p>
            <a:r>
              <a:rPr lang="en-US" sz="1400"/>
              <a:t>Müqayisə operatorları iki dəyəri qarşılaşdırır və nəticə olaraq 1 (true) və ya 0 (false) qaytarır. Bu operatorlar əsasən if, while, for kimi şərt strukturlarında istifadə olunur.</a:t>
            </a:r>
          </a:p>
          <a:p>
            <a:endParaRPr lang="en-US" sz="1400"/>
          </a:p>
          <a:p>
            <a:r>
              <a:rPr lang="en-US" sz="1400"/>
              <a:t>Operatorlar və mənaları</a:t>
            </a:r>
          </a:p>
          <a:p>
            <a:pPr marL="742950" lvl="1" indent="-285750">
              <a:lnSpc>
                <a:spcPct val="150000"/>
              </a:lnSpc>
              <a:buFont typeface="Wingdings" panose="05000000000000000000" pitchFamily="2" charset="2"/>
              <a:buChar char="§"/>
            </a:pPr>
            <a:r>
              <a:rPr lang="en-US" sz="1400"/>
              <a:t>== → bərabərdir</a:t>
            </a:r>
          </a:p>
          <a:p>
            <a:pPr marL="742950" lvl="1" indent="-285750">
              <a:lnSpc>
                <a:spcPct val="150000"/>
              </a:lnSpc>
              <a:buFont typeface="Wingdings" panose="05000000000000000000" pitchFamily="2" charset="2"/>
              <a:buChar char="§"/>
            </a:pPr>
            <a:r>
              <a:rPr lang="en-US" sz="1400"/>
              <a:t>!= → bərabər deyil</a:t>
            </a:r>
          </a:p>
          <a:p>
            <a:pPr marL="742950" lvl="1" indent="-285750">
              <a:lnSpc>
                <a:spcPct val="150000"/>
              </a:lnSpc>
              <a:buFont typeface="Wingdings" panose="05000000000000000000" pitchFamily="2" charset="2"/>
              <a:buChar char="§"/>
            </a:pPr>
            <a:r>
              <a:rPr lang="en-US" sz="1400"/>
              <a:t>&gt; → böyükdür</a:t>
            </a:r>
          </a:p>
          <a:p>
            <a:pPr marL="742950" lvl="1" indent="-285750">
              <a:lnSpc>
                <a:spcPct val="150000"/>
              </a:lnSpc>
              <a:buFont typeface="Wingdings" panose="05000000000000000000" pitchFamily="2" charset="2"/>
              <a:buChar char="§"/>
            </a:pPr>
            <a:r>
              <a:rPr lang="en-US" sz="1400"/>
              <a:t>&lt; → kiçikdir</a:t>
            </a:r>
          </a:p>
          <a:p>
            <a:pPr marL="742950" lvl="1" indent="-285750">
              <a:lnSpc>
                <a:spcPct val="150000"/>
              </a:lnSpc>
              <a:buFont typeface="Wingdings" panose="05000000000000000000" pitchFamily="2" charset="2"/>
              <a:buChar char="§"/>
            </a:pPr>
            <a:r>
              <a:rPr lang="en-US" sz="1400"/>
              <a:t>&gt;= → böyük və ya bərabərdir</a:t>
            </a:r>
          </a:p>
          <a:p>
            <a:pPr marL="742950" lvl="1" indent="-285750">
              <a:lnSpc>
                <a:spcPct val="150000"/>
              </a:lnSpc>
              <a:buFont typeface="Wingdings" panose="05000000000000000000" pitchFamily="2" charset="2"/>
              <a:buChar char="§"/>
            </a:pPr>
            <a:r>
              <a:rPr lang="en-US" sz="1400"/>
              <a:t>&lt;= → kiçik və ya bərabərdir</a:t>
            </a:r>
          </a:p>
          <a:p>
            <a:endParaRPr lang="en-US" sz="1400"/>
          </a:p>
          <a:p>
            <a:endParaRPr lang="en-US" sz="1400"/>
          </a:p>
          <a:p>
            <a:r>
              <a:rPr lang="en-US" sz="1400"/>
              <a:t>Vacib məqam (çox önəmlidir)</a:t>
            </a:r>
          </a:p>
          <a:p>
            <a:pPr marL="742950" lvl="1" indent="-285750">
              <a:lnSpc>
                <a:spcPct val="150000"/>
              </a:lnSpc>
              <a:buFont typeface="Wingdings" panose="05000000000000000000" pitchFamily="2" charset="2"/>
              <a:buChar char="§"/>
            </a:pPr>
            <a:r>
              <a:rPr lang="en-US" sz="1400"/>
              <a:t>C dilində true = 1, false = 0</a:t>
            </a:r>
          </a:p>
          <a:p>
            <a:pPr marL="742950" lvl="1" indent="-285750">
              <a:lnSpc>
                <a:spcPct val="150000"/>
              </a:lnSpc>
              <a:buFont typeface="Wingdings" panose="05000000000000000000" pitchFamily="2" charset="2"/>
              <a:buChar char="§"/>
            </a:pPr>
            <a:r>
              <a:rPr lang="en-US" sz="1400"/>
              <a:t>= → dəyər mənimsətmədir</a:t>
            </a:r>
          </a:p>
          <a:p>
            <a:pPr marL="742950" lvl="1" indent="-285750">
              <a:lnSpc>
                <a:spcPct val="150000"/>
              </a:lnSpc>
              <a:buFont typeface="Wingdings" panose="05000000000000000000" pitchFamily="2" charset="2"/>
              <a:buChar char="§"/>
            </a:pPr>
            <a:r>
              <a:rPr lang="en-US" sz="1400"/>
              <a:t>== → müqayisədir</a:t>
            </a:r>
          </a:p>
          <a:p>
            <a:pPr marL="742950" lvl="1" indent="-285750">
              <a:lnSpc>
                <a:spcPct val="150000"/>
              </a:lnSpc>
              <a:buFont typeface="Wingdings" panose="05000000000000000000" pitchFamily="2" charset="2"/>
              <a:buChar char="§"/>
            </a:pPr>
            <a:r>
              <a:rPr lang="en-US" sz="1400"/>
              <a:t>20 &lt;= x &lt;= 30 C-də YANLIŞDIR</a:t>
            </a:r>
          </a:p>
          <a:p>
            <a:pPr marL="742950" lvl="1" indent="-285750">
              <a:lnSpc>
                <a:spcPct val="150000"/>
              </a:lnSpc>
              <a:buFont typeface="Wingdings" panose="05000000000000000000" pitchFamily="2" charset="2"/>
              <a:buChar char="§"/>
            </a:pPr>
            <a:r>
              <a:rPr lang="en-US" sz="1400"/>
              <a:t>Düzgün yazılış: x &gt;= 20 &amp;&amp; x &lt;= 30</a:t>
            </a:r>
          </a:p>
          <a:p>
            <a:endParaRPr lang="ru-RU" sz="1400"/>
          </a:p>
        </p:txBody>
      </p:sp>
      <p:pic>
        <p:nvPicPr>
          <p:cNvPr id="3" name="Picture 2">
            <a:extLst>
              <a:ext uri="{FF2B5EF4-FFF2-40B4-BE49-F238E27FC236}">
                <a16:creationId xmlns:a16="http://schemas.microsoft.com/office/drawing/2014/main" id="{D8D091E7-C217-622E-11DB-8479EB734BB6}"/>
              </a:ext>
            </a:extLst>
          </p:cNvPr>
          <p:cNvPicPr>
            <a:picLocks noChangeAspect="1"/>
          </p:cNvPicPr>
          <p:nvPr/>
        </p:nvPicPr>
        <p:blipFill>
          <a:blip r:embed="rId2"/>
          <a:stretch>
            <a:fillRect/>
          </a:stretch>
        </p:blipFill>
        <p:spPr>
          <a:xfrm>
            <a:off x="9085461" y="0"/>
            <a:ext cx="3106539" cy="3686783"/>
          </a:xfrm>
          <a:prstGeom prst="rect">
            <a:avLst/>
          </a:prstGeom>
        </p:spPr>
      </p:pic>
      <p:pic>
        <p:nvPicPr>
          <p:cNvPr id="6" name="Picture 5">
            <a:extLst>
              <a:ext uri="{FF2B5EF4-FFF2-40B4-BE49-F238E27FC236}">
                <a16:creationId xmlns:a16="http://schemas.microsoft.com/office/drawing/2014/main" id="{925AD957-6731-D32C-1E59-A294A7764077}"/>
              </a:ext>
            </a:extLst>
          </p:cNvPr>
          <p:cNvPicPr>
            <a:picLocks noChangeAspect="1"/>
          </p:cNvPicPr>
          <p:nvPr/>
        </p:nvPicPr>
        <p:blipFill>
          <a:blip r:embed="rId3"/>
          <a:stretch>
            <a:fillRect/>
          </a:stretch>
        </p:blipFill>
        <p:spPr>
          <a:xfrm>
            <a:off x="10094267" y="3991634"/>
            <a:ext cx="2097733" cy="2866366"/>
          </a:xfrm>
          <a:prstGeom prst="rect">
            <a:avLst/>
          </a:prstGeom>
        </p:spPr>
      </p:pic>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871013" cy="4939814"/>
          </a:xfrm>
          <a:prstGeom prst="rect">
            <a:avLst/>
          </a:prstGeom>
          <a:noFill/>
        </p:spPr>
        <p:txBody>
          <a:bodyPr wrap="square">
            <a:spAutoFit/>
          </a:bodyPr>
          <a:lstStyle/>
          <a:p>
            <a:r>
              <a:rPr lang="en-US" sz="1400"/>
              <a:t>Məntiq operatorları şərtləri birləşdirmək və ya tərsinə çevirmək üçün istifadə olunur və nəticə olaraq 1 (true) və ya 0 (false) qaytarır.</a:t>
            </a:r>
          </a:p>
          <a:p>
            <a:endParaRPr lang="en-US" sz="1400"/>
          </a:p>
          <a:p>
            <a:r>
              <a:rPr lang="en-US" sz="1400"/>
              <a:t>Operatorlar və mənaları</a:t>
            </a:r>
          </a:p>
          <a:p>
            <a:pPr marL="742950" lvl="1" indent="-285750">
              <a:lnSpc>
                <a:spcPct val="150000"/>
              </a:lnSpc>
              <a:buFont typeface="Arial" panose="020B0604020202020204" pitchFamily="34" charset="0"/>
              <a:buChar char="•"/>
            </a:pPr>
            <a:r>
              <a:rPr lang="en-US" sz="1400"/>
              <a:t>&amp;&amp; → VƏ (AND) → hər iki şərt doğru olmalıdır</a:t>
            </a:r>
          </a:p>
          <a:p>
            <a:pPr marL="742950" lvl="1" indent="-285750">
              <a:lnSpc>
                <a:spcPct val="150000"/>
              </a:lnSpc>
              <a:buFont typeface="Arial" panose="020B0604020202020204" pitchFamily="34" charset="0"/>
              <a:buChar char="•"/>
            </a:pPr>
            <a:r>
              <a:rPr lang="en-US" sz="1400"/>
              <a:t>|| → VƏ YA (OR) → şərtlərdən ən az biri doğru olmalıdır</a:t>
            </a:r>
          </a:p>
          <a:p>
            <a:pPr marL="742950" lvl="1" indent="-285750">
              <a:lnSpc>
                <a:spcPct val="150000"/>
              </a:lnSpc>
              <a:buFont typeface="Arial" panose="020B0604020202020204" pitchFamily="34" charset="0"/>
              <a:buChar char="•"/>
            </a:pPr>
            <a:r>
              <a:rPr lang="en-US" sz="1400"/>
              <a:t>! → DEYİL (NOT) → şərtin nəticəsini tərsinə çevirir</a:t>
            </a:r>
          </a:p>
          <a:p>
            <a:endParaRPr lang="en-US" sz="1400"/>
          </a:p>
          <a:p>
            <a:endParaRPr lang="en-US" sz="1400"/>
          </a:p>
          <a:p>
            <a:r>
              <a:rPr lang="en-US" sz="1400"/>
              <a:t>Vacib məntiq qaydaları (yadda saxla)</a:t>
            </a:r>
          </a:p>
          <a:p>
            <a:endParaRPr lang="en-US" sz="1400"/>
          </a:p>
          <a:p>
            <a:r>
              <a:rPr lang="en-US" sz="1400"/>
              <a:t>C-də true = 1, false = 0</a:t>
            </a:r>
          </a:p>
          <a:p>
            <a:endParaRPr lang="en-US" sz="1400"/>
          </a:p>
          <a:p>
            <a:r>
              <a:rPr lang="en-US" sz="1400"/>
              <a:t>&amp;&amp; və || short-circuit edir:</a:t>
            </a:r>
          </a:p>
          <a:p>
            <a:pPr marL="742950" lvl="1" indent="-285750">
              <a:lnSpc>
                <a:spcPct val="150000"/>
              </a:lnSpc>
              <a:buFont typeface="Arial" panose="020B0604020202020204" pitchFamily="34" charset="0"/>
              <a:buChar char="•"/>
            </a:pPr>
            <a:r>
              <a:rPr lang="en-US" sz="1400"/>
              <a:t>&amp;&amp; → birinci false olsa, ikincini yoxlamaz</a:t>
            </a:r>
          </a:p>
          <a:p>
            <a:pPr marL="742950" lvl="1" indent="-285750">
              <a:lnSpc>
                <a:spcPct val="150000"/>
              </a:lnSpc>
              <a:buFont typeface="Arial" panose="020B0604020202020204" pitchFamily="34" charset="0"/>
              <a:buChar char="•"/>
            </a:pPr>
            <a:r>
              <a:rPr lang="en-US" sz="1400"/>
              <a:t>|| → birinci true olsa, ikincini yoxlamaz</a:t>
            </a:r>
          </a:p>
          <a:p>
            <a:pPr marL="742950" lvl="1" indent="-285750">
              <a:lnSpc>
                <a:spcPct val="150000"/>
              </a:lnSpc>
              <a:buFont typeface="Arial" panose="020B0604020202020204" pitchFamily="34" charset="0"/>
              <a:buChar char="•"/>
            </a:pPr>
            <a:r>
              <a:rPr lang="en-US" sz="1400"/>
              <a:t>! yalnız bir operand alır</a:t>
            </a:r>
          </a:p>
          <a:p>
            <a:pPr marL="742950" lvl="1" indent="-285750">
              <a:lnSpc>
                <a:spcPct val="150000"/>
              </a:lnSpc>
              <a:buFont typeface="Arial" panose="020B0604020202020204" pitchFamily="34" charset="0"/>
              <a:buChar char="•"/>
            </a:pPr>
            <a:endParaRPr lang="en-US" sz="1400"/>
          </a:p>
          <a:p>
            <a:endParaRPr lang="ru-RU" sz="1400"/>
          </a:p>
        </p:txBody>
      </p:sp>
      <p:pic>
        <p:nvPicPr>
          <p:cNvPr id="3" name="Picture 2">
            <a:extLst>
              <a:ext uri="{FF2B5EF4-FFF2-40B4-BE49-F238E27FC236}">
                <a16:creationId xmlns:a16="http://schemas.microsoft.com/office/drawing/2014/main" id="{99996DE1-FC03-2E3A-260A-E5A39D0C4104}"/>
              </a:ext>
            </a:extLst>
          </p:cNvPr>
          <p:cNvPicPr>
            <a:picLocks noChangeAspect="1"/>
          </p:cNvPicPr>
          <p:nvPr/>
        </p:nvPicPr>
        <p:blipFill>
          <a:blip r:embed="rId2"/>
          <a:stretch>
            <a:fillRect/>
          </a:stretch>
        </p:blipFill>
        <p:spPr>
          <a:xfrm>
            <a:off x="8562695" y="5282119"/>
            <a:ext cx="3629305" cy="1575881"/>
          </a:xfrm>
          <a:prstGeom prst="rect">
            <a:avLst/>
          </a:prstGeom>
        </p:spPr>
      </p:pic>
      <p:pic>
        <p:nvPicPr>
          <p:cNvPr id="6" name="Picture 5">
            <a:extLst>
              <a:ext uri="{FF2B5EF4-FFF2-40B4-BE49-F238E27FC236}">
                <a16:creationId xmlns:a16="http://schemas.microsoft.com/office/drawing/2014/main" id="{2D3AEABB-8548-F70F-BCC3-5CBF65339092}"/>
              </a:ext>
            </a:extLst>
          </p:cNvPr>
          <p:cNvPicPr>
            <a:picLocks noChangeAspect="1"/>
          </p:cNvPicPr>
          <p:nvPr/>
        </p:nvPicPr>
        <p:blipFill>
          <a:blip r:embed="rId3"/>
          <a:stretch>
            <a:fillRect/>
          </a:stretch>
        </p:blipFill>
        <p:spPr>
          <a:xfrm>
            <a:off x="6872635" y="22601"/>
            <a:ext cx="5319365" cy="3206982"/>
          </a:xfrm>
          <a:prstGeom prst="rect">
            <a:avLst/>
          </a:prstGeom>
        </p:spPr>
      </p:pic>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226029" cy="6771084"/>
          </a:xfrm>
          <a:prstGeom prst="rect">
            <a:avLst/>
          </a:prstGeom>
          <a:noFill/>
        </p:spPr>
        <p:txBody>
          <a:bodyPr wrap="square">
            <a:spAutoFit/>
          </a:bodyPr>
          <a:lstStyle/>
          <a:p>
            <a:r>
              <a:rPr lang="en-US" sz="1400"/>
              <a:t>Bitwise operatorlar </a:t>
            </a:r>
            <a:r>
              <a:rPr lang="az-Latn-AZ" sz="1400"/>
              <a:t>vasitəsi ilə </a:t>
            </a:r>
            <a:r>
              <a:rPr lang="en-US" sz="1400"/>
              <a:t>ədədlərin bitləri (0 və 1) üzərində birbaşa əməliyyat apar</a:t>
            </a:r>
            <a:r>
              <a:rPr lang="az-Latn-AZ" sz="1400"/>
              <a:t>ılır</a:t>
            </a:r>
            <a:r>
              <a:rPr lang="en-US" sz="1400"/>
              <a:t>. Məntiq operatorlarından (&amp;&amp; || !) fərqli olaraq bit-bit işləyirlər.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Çox edilən səhvlərdən birisi məntiq operatoru ilə bitwise qarışdırmaqdır:</a:t>
            </a:r>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unsigned</a:t>
            </a:r>
            <a:r>
              <a:rPr lang="en-US" sz="1400"/>
              <a:t> ədəd</a:t>
            </a:r>
            <a:r>
              <a:rPr lang="az-Latn-AZ" sz="1400"/>
              <a:t> olan</a:t>
            </a:r>
            <a:r>
              <a:rPr lang="en-US" sz="1400"/>
              <a:t> tipin </a:t>
            </a:r>
            <a:r>
              <a:rPr lang="en-US" sz="1400" b="1"/>
              <a:t>mənfi</a:t>
            </a:r>
            <a:r>
              <a:rPr lang="en-US" sz="1400"/>
              <a:t> dəyər saxlamayacağını bildirən açar sözdür.</a:t>
            </a:r>
            <a:r>
              <a:rPr lang="az-Latn-AZ" sz="1400"/>
              <a:t> Əgər char signed olarsa, əməliyyatları gözlənilməz nəticə verə bilər.</a:t>
            </a:r>
          </a:p>
          <a:p>
            <a:pPr marL="742950" lvl="1" indent="-285750">
              <a:lnSpc>
                <a:spcPct val="150000"/>
              </a:lnSpc>
              <a:buFont typeface="Arial" panose="020B0604020202020204" pitchFamily="34" charset="0"/>
              <a:buChar char="•"/>
            </a:pPr>
            <a:r>
              <a:rPr lang="en-US" sz="1400"/>
              <a:t>signed → mənfi + müsbət dəyərlər </a:t>
            </a:r>
            <a:endParaRPr lang="az-Latn-AZ" sz="1400"/>
          </a:p>
          <a:p>
            <a:pPr marL="742950" lvl="1" indent="-285750">
              <a:lnSpc>
                <a:spcPct val="150000"/>
              </a:lnSpc>
              <a:buFont typeface="Arial" panose="020B0604020202020204" pitchFamily="34" charset="0"/>
              <a:buChar char="•"/>
            </a:pPr>
            <a:r>
              <a:rPr lang="en-US" sz="1400"/>
              <a:t>unsigned → yalnız 0 və müsbət dəyərlər</a:t>
            </a:r>
            <a:endParaRPr lang="az-Latn-AZ" sz="1400"/>
          </a:p>
          <a:p>
            <a:endParaRPr lang="az-Latn-AZ" sz="1400"/>
          </a:p>
          <a:p>
            <a:endParaRPr lang="az-Latn-AZ" sz="1400"/>
          </a:p>
          <a:p>
            <a:r>
              <a:rPr lang="az-Latn-AZ" sz="1400"/>
              <a:t>NOT: </a:t>
            </a:r>
            <a:r>
              <a:rPr lang="en-US" sz="1400"/>
              <a:t>char hərf saxlamır, ədəd saxlayır. Hərf kimi görünməsi ASCII şərhidir.</a:t>
            </a:r>
            <a:endParaRPr lang="az-Latn-AZ" sz="1400"/>
          </a:p>
          <a:p>
            <a:pPr marL="742950" lvl="1" indent="-285750">
              <a:buFont typeface="Arial" panose="020B0604020202020204" pitchFamily="34" charset="0"/>
              <a:buChar char="•"/>
            </a:pPr>
            <a:r>
              <a:rPr lang="en-US" sz="1400"/>
              <a:t>char c1 = 'A';   // əslində bu: char c1 = 65;</a:t>
            </a:r>
            <a:endParaRPr lang="az-Latn-AZ" sz="1400"/>
          </a:p>
          <a:p>
            <a:endParaRPr lang="ru-RU" sz="1400"/>
          </a:p>
        </p:txBody>
      </p:sp>
      <p:pic>
        <p:nvPicPr>
          <p:cNvPr id="3" name="Picture 2">
            <a:extLst>
              <a:ext uri="{FF2B5EF4-FFF2-40B4-BE49-F238E27FC236}">
                <a16:creationId xmlns:a16="http://schemas.microsoft.com/office/drawing/2014/main" id="{B653320D-05AF-0202-E504-ED70A7BD56C5}"/>
              </a:ext>
            </a:extLst>
          </p:cNvPr>
          <p:cNvPicPr>
            <a:picLocks noChangeAspect="1"/>
          </p:cNvPicPr>
          <p:nvPr/>
        </p:nvPicPr>
        <p:blipFill>
          <a:blip r:embed="rId2"/>
          <a:stretch>
            <a:fillRect/>
          </a:stretch>
        </p:blipFill>
        <p:spPr>
          <a:xfrm>
            <a:off x="7227651" y="0"/>
            <a:ext cx="4964349" cy="4219172"/>
          </a:xfrm>
          <a:prstGeom prst="rect">
            <a:avLst/>
          </a:prstGeom>
        </p:spPr>
      </p:pic>
      <p:pic>
        <p:nvPicPr>
          <p:cNvPr id="6" name="Picture 5">
            <a:extLst>
              <a:ext uri="{FF2B5EF4-FFF2-40B4-BE49-F238E27FC236}">
                <a16:creationId xmlns:a16="http://schemas.microsoft.com/office/drawing/2014/main" id="{9A924204-C9D9-0AE8-C0BD-6404981E8921}"/>
              </a:ext>
            </a:extLst>
          </p:cNvPr>
          <p:cNvPicPr>
            <a:picLocks noChangeAspect="1"/>
          </p:cNvPicPr>
          <p:nvPr/>
        </p:nvPicPr>
        <p:blipFill>
          <a:blip r:embed="rId3"/>
          <a:stretch>
            <a:fillRect/>
          </a:stretch>
        </p:blipFill>
        <p:spPr>
          <a:xfrm>
            <a:off x="10107039" y="4702361"/>
            <a:ext cx="2084962" cy="2155639"/>
          </a:xfrm>
          <a:prstGeom prst="rect">
            <a:avLst/>
          </a:prstGeom>
        </p:spPr>
      </p:pic>
      <p:graphicFrame>
        <p:nvGraphicFramePr>
          <p:cNvPr id="9" name="Table 8">
            <a:extLst>
              <a:ext uri="{FF2B5EF4-FFF2-40B4-BE49-F238E27FC236}">
                <a16:creationId xmlns:a16="http://schemas.microsoft.com/office/drawing/2014/main" id="{4EAEA5C8-2AA8-7522-2D6B-E7811B6CEB48}"/>
              </a:ext>
            </a:extLst>
          </p:cNvPr>
          <p:cNvGraphicFramePr>
            <a:graphicFrameLocks noGrp="1"/>
          </p:cNvGraphicFramePr>
          <p:nvPr>
            <p:extLst>
              <p:ext uri="{D42A27DB-BD31-4B8C-83A1-F6EECF244321}">
                <p14:modId xmlns:p14="http://schemas.microsoft.com/office/powerpoint/2010/main" val="805975099"/>
              </p:ext>
            </p:extLst>
          </p:nvPr>
        </p:nvGraphicFramePr>
        <p:xfrm>
          <a:off x="35668" y="804785"/>
          <a:ext cx="6107349" cy="2133600"/>
        </p:xfrm>
        <a:graphic>
          <a:graphicData uri="http://schemas.openxmlformats.org/drawingml/2006/table">
            <a:tbl>
              <a:tblPr/>
              <a:tblGrid>
                <a:gridCol w="2035783">
                  <a:extLst>
                    <a:ext uri="{9D8B030D-6E8A-4147-A177-3AD203B41FA5}">
                      <a16:colId xmlns:a16="http://schemas.microsoft.com/office/drawing/2014/main" val="2224144150"/>
                    </a:ext>
                  </a:extLst>
                </a:gridCol>
                <a:gridCol w="2035783">
                  <a:extLst>
                    <a:ext uri="{9D8B030D-6E8A-4147-A177-3AD203B41FA5}">
                      <a16:colId xmlns:a16="http://schemas.microsoft.com/office/drawing/2014/main" val="307291632"/>
                    </a:ext>
                  </a:extLst>
                </a:gridCol>
                <a:gridCol w="2035783">
                  <a:extLst>
                    <a:ext uri="{9D8B030D-6E8A-4147-A177-3AD203B41FA5}">
                      <a16:colId xmlns:a16="http://schemas.microsoft.com/office/drawing/2014/main" val="2970480010"/>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68777743"/>
                  </a:ext>
                </a:extLst>
              </a:tr>
              <a:tr h="0">
                <a:tc>
                  <a:txBody>
                    <a:bodyPr/>
                    <a:lstStyle/>
                    <a:p>
                      <a:r>
                        <a:rPr lang="ru-RU" sz="1400"/>
                        <a:t>&amp;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l-PL" sz="1400"/>
                        <a:t>hər iki bit 1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483985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368309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XOR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 fərqlidirsə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387661"/>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tərsinə çevirir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135738"/>
                  </a:ext>
                </a:extLst>
              </a:tr>
              <a:tr h="0">
                <a:tc>
                  <a:txBody>
                    <a:bodyPr/>
                    <a:lstStyle/>
                    <a:p>
                      <a:r>
                        <a:rPr lang="ru-RU" sz="1400"/>
                        <a:t>&lt;&lt;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Left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sola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279096"/>
                  </a:ext>
                </a:extLst>
              </a:tr>
              <a:tr h="0">
                <a:tc>
                  <a:txBody>
                    <a:bodyPr/>
                    <a:lstStyle/>
                    <a:p>
                      <a:r>
                        <a:rPr lang="ru-RU" sz="1400"/>
                        <a:t>&gt;&gt;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Right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sağa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663348"/>
                  </a:ext>
                </a:extLst>
              </a:tr>
            </a:tbl>
          </a:graphicData>
        </a:graphic>
      </p:graphicFrame>
      <p:pic>
        <p:nvPicPr>
          <p:cNvPr id="11" name="Picture 10">
            <a:extLst>
              <a:ext uri="{FF2B5EF4-FFF2-40B4-BE49-F238E27FC236}">
                <a16:creationId xmlns:a16="http://schemas.microsoft.com/office/drawing/2014/main" id="{69786828-DAD0-03C1-E2DA-B7495FA22C4F}"/>
              </a:ext>
            </a:extLst>
          </p:cNvPr>
          <p:cNvPicPr>
            <a:picLocks noChangeAspect="1"/>
          </p:cNvPicPr>
          <p:nvPr/>
        </p:nvPicPr>
        <p:blipFill>
          <a:blip r:embed="rId4"/>
          <a:stretch>
            <a:fillRect/>
          </a:stretch>
        </p:blipFill>
        <p:spPr>
          <a:xfrm>
            <a:off x="0" y="3541222"/>
            <a:ext cx="1554615" cy="403895"/>
          </a:xfrm>
          <a:prstGeom prst="rect">
            <a:avLst/>
          </a:prstGeom>
        </p:spPr>
      </p:pic>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if </a:t>
            </a:r>
            <a:r>
              <a:rPr lang="en-US" sz="1400"/>
              <a:t>şərtin doğru olub-olmamasını yoxlayır və yalnız doğru olduğu halda müəyyən əmrləri icra edir; əgər şərt yanlışdırsa, heç bir əməliyyat baş vermir.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a:t>
            </a:r>
            <a:r>
              <a:rPr lang="en-US" sz="1400"/>
              <a:t>iki seçim üçün istifadə olunur: şərt doğru olarsa bir blok, yanlış olarsa digər blok icra olunur. Yəni mütləq bir əməliyyat işləyir.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if </a:t>
            </a:r>
            <a:r>
              <a:rPr lang="en-US" sz="1400"/>
              <a:t>- else birdən çox şərti ardıcıl yoxlamağa imkan verir; yalnız ilk doğru şərtin bloku işləyir, digər şərtlər yoxlanmır. Əgər heç biri doğru deyilsə, else bloku icra olunur.</a:t>
            </a:r>
            <a:endParaRPr lang="ru-RU" sz="1400"/>
          </a:p>
        </p:txBody>
      </p:sp>
      <p:pic>
        <p:nvPicPr>
          <p:cNvPr id="4" name="Picture 3">
            <a:extLst>
              <a:ext uri="{FF2B5EF4-FFF2-40B4-BE49-F238E27FC236}">
                <a16:creationId xmlns:a16="http://schemas.microsoft.com/office/drawing/2014/main" id="{7F1BB7A5-73DD-0B7A-FF4E-E093F528BB98}"/>
              </a:ext>
            </a:extLst>
          </p:cNvPr>
          <p:cNvPicPr>
            <a:picLocks noChangeAspect="1"/>
          </p:cNvPicPr>
          <p:nvPr/>
        </p:nvPicPr>
        <p:blipFill>
          <a:blip r:embed="rId2"/>
          <a:stretch>
            <a:fillRect/>
          </a:stretch>
        </p:blipFill>
        <p:spPr>
          <a:xfrm>
            <a:off x="0" y="299767"/>
            <a:ext cx="1734893" cy="1570782"/>
          </a:xfrm>
          <a:prstGeom prst="rect">
            <a:avLst/>
          </a:prstGeom>
        </p:spPr>
      </p:pic>
      <p:pic>
        <p:nvPicPr>
          <p:cNvPr id="7" name="Picture 6">
            <a:extLst>
              <a:ext uri="{FF2B5EF4-FFF2-40B4-BE49-F238E27FC236}">
                <a16:creationId xmlns:a16="http://schemas.microsoft.com/office/drawing/2014/main" id="{3BA60ED8-5A64-12C6-0754-539C24DCF3F5}"/>
              </a:ext>
            </a:extLst>
          </p:cNvPr>
          <p:cNvPicPr>
            <a:picLocks noChangeAspect="1"/>
          </p:cNvPicPr>
          <p:nvPr/>
        </p:nvPicPr>
        <p:blipFill>
          <a:blip r:embed="rId3"/>
          <a:stretch>
            <a:fillRect/>
          </a:stretch>
        </p:blipFill>
        <p:spPr>
          <a:xfrm>
            <a:off x="0" y="2622448"/>
            <a:ext cx="1760706" cy="1712098"/>
          </a:xfrm>
          <a:prstGeom prst="rect">
            <a:avLst/>
          </a:prstGeom>
        </p:spPr>
      </p:pic>
      <p:pic>
        <p:nvPicPr>
          <p:cNvPr id="9" name="Picture 8">
            <a:extLst>
              <a:ext uri="{FF2B5EF4-FFF2-40B4-BE49-F238E27FC236}">
                <a16:creationId xmlns:a16="http://schemas.microsoft.com/office/drawing/2014/main" id="{1C1A21BE-0F4C-BDF1-8CC2-8423969B177A}"/>
              </a:ext>
            </a:extLst>
          </p:cNvPr>
          <p:cNvPicPr>
            <a:picLocks noChangeAspect="1"/>
          </p:cNvPicPr>
          <p:nvPr/>
        </p:nvPicPr>
        <p:blipFill>
          <a:blip r:embed="rId4"/>
          <a:stretch>
            <a:fillRect/>
          </a:stretch>
        </p:blipFill>
        <p:spPr>
          <a:xfrm>
            <a:off x="0" y="5170341"/>
            <a:ext cx="1734893" cy="1666304"/>
          </a:xfrm>
          <a:prstGeom prst="rect">
            <a:avLst/>
          </a:prstGeom>
        </p:spPr>
      </p:pic>
      <p:sp>
        <p:nvSpPr>
          <p:cNvPr id="15" name="TextBox 14">
            <a:extLst>
              <a:ext uri="{FF2B5EF4-FFF2-40B4-BE49-F238E27FC236}">
                <a16:creationId xmlns:a16="http://schemas.microsoft.com/office/drawing/2014/main" id="{FBC0FDC2-E1DF-5C0F-E8A2-08379BF6AF59}"/>
              </a:ext>
            </a:extLst>
          </p:cNvPr>
          <p:cNvSpPr txBox="1"/>
          <p:nvPr/>
        </p:nvSpPr>
        <p:spPr>
          <a:xfrm>
            <a:off x="2264113" y="761992"/>
            <a:ext cx="6104106"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olduqda "It's a hot day!" çap olunur.</a:t>
            </a:r>
          </a:p>
          <a:p>
            <a:pPr marL="285750" indent="-285750">
              <a:buFont typeface="Arial" panose="020B0604020202020204" pitchFamily="34" charset="0"/>
              <a:buChar char="•"/>
            </a:pPr>
            <a:r>
              <a:rPr lang="en-US" b="0">
                <a:effectLst/>
                <a:latin typeface="CaskaydiaCove Nerd Font Mono"/>
              </a:rPr>
              <a:t>Əgər 30-dan kiçik olsa, heç nə baş vermir.</a:t>
            </a:r>
          </a:p>
        </p:txBody>
      </p:sp>
      <p:sp>
        <p:nvSpPr>
          <p:cNvPr id="17" name="TextBox 16">
            <a:extLst>
              <a:ext uri="{FF2B5EF4-FFF2-40B4-BE49-F238E27FC236}">
                <a16:creationId xmlns:a16="http://schemas.microsoft.com/office/drawing/2014/main" id="{44BF3D37-CD0D-FB11-4EB3-7576CF62313B}"/>
              </a:ext>
            </a:extLst>
          </p:cNvPr>
          <p:cNvSpPr txBox="1"/>
          <p:nvPr/>
        </p:nvSpPr>
        <p:spPr>
          <a:xfrm>
            <a:off x="2264113" y="3155331"/>
            <a:ext cx="6539419"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"It's a hot day!" çap olunur.</a:t>
            </a:r>
          </a:p>
          <a:p>
            <a:pPr marL="285750" indent="-285750">
              <a:buFont typeface="Arial" panose="020B0604020202020204" pitchFamily="34" charset="0"/>
              <a:buChar char="•"/>
            </a:pPr>
            <a:r>
              <a:rPr lang="en-US" b="0">
                <a:effectLst/>
                <a:latin typeface="CaskaydiaCove Nerd Font Mono"/>
              </a:rPr>
              <a:t>Əks halda "It's not a hot day." çap olunur.</a:t>
            </a:r>
          </a:p>
        </p:txBody>
      </p:sp>
      <p:sp>
        <p:nvSpPr>
          <p:cNvPr id="19" name="TextBox 18">
            <a:extLst>
              <a:ext uri="{FF2B5EF4-FFF2-40B4-BE49-F238E27FC236}">
                <a16:creationId xmlns:a16="http://schemas.microsoft.com/office/drawing/2014/main" id="{862A5072-8BFD-A3E6-4498-5862166AE51B}"/>
              </a:ext>
            </a:extLst>
          </p:cNvPr>
          <p:cNvSpPr txBox="1"/>
          <p:nvPr/>
        </p:nvSpPr>
        <p:spPr>
          <a:xfrm>
            <a:off x="2264113" y="5634343"/>
            <a:ext cx="7714033" cy="923330"/>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birinci blok işləyir və digər şərtlər yoxlanmır.</a:t>
            </a:r>
          </a:p>
          <a:p>
            <a:pPr marL="285750" indent="-285750">
              <a:buFont typeface="Arial" panose="020B0604020202020204" pitchFamily="34" charset="0"/>
              <a:buChar char="•"/>
            </a:pPr>
            <a:r>
              <a:rPr lang="en-US" b="0">
                <a:effectLst/>
                <a:latin typeface="CaskaydiaCove Nerd Font Mono"/>
              </a:rPr>
              <a:t>temperature &gt;= 20 &amp;&amp; temperature &lt;= 30 ikinci blok üçün şərtdir.</a:t>
            </a:r>
          </a:p>
          <a:p>
            <a:pPr marL="285750" indent="-285750">
              <a:buFont typeface="Arial" panose="020B0604020202020204" pitchFamily="34" charset="0"/>
              <a:buChar char="•"/>
            </a:pPr>
            <a:r>
              <a:rPr lang="en-US" b="0">
                <a:effectLst/>
                <a:latin typeface="CaskaydiaCove Nerd Font Mono"/>
              </a:rPr>
              <a:t>Əgər heç biri doğru deyilsə, else bloku icra olunur.</a:t>
            </a:r>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a:t>
            </a:r>
            <a:r>
              <a:rPr lang="en-US" sz="1400"/>
              <a:t>ç-içə (nested) if - else if - else strukturu:</a:t>
            </a:r>
            <a:endParaRPr lang="ru-RU" sz="1400"/>
          </a:p>
        </p:txBody>
      </p:sp>
      <p:pic>
        <p:nvPicPr>
          <p:cNvPr id="3" name="Picture 2">
            <a:extLst>
              <a:ext uri="{FF2B5EF4-FFF2-40B4-BE49-F238E27FC236}">
                <a16:creationId xmlns:a16="http://schemas.microsoft.com/office/drawing/2014/main" id="{7D69E0ED-C26D-1FB5-83CB-F5B16E3A5D39}"/>
              </a:ext>
            </a:extLst>
          </p:cNvPr>
          <p:cNvPicPr>
            <a:picLocks noChangeAspect="1"/>
          </p:cNvPicPr>
          <p:nvPr/>
        </p:nvPicPr>
        <p:blipFill>
          <a:blip r:embed="rId2"/>
          <a:stretch>
            <a:fillRect/>
          </a:stretch>
        </p:blipFill>
        <p:spPr>
          <a:xfrm>
            <a:off x="0" y="514088"/>
            <a:ext cx="5209416" cy="6343912"/>
          </a:xfrm>
          <a:prstGeom prst="rect">
            <a:avLst/>
          </a:prstGeom>
        </p:spPr>
      </p:pic>
      <p:sp>
        <p:nvSpPr>
          <p:cNvPr id="6" name="TextBox 5">
            <a:extLst>
              <a:ext uri="{FF2B5EF4-FFF2-40B4-BE49-F238E27FC236}">
                <a16:creationId xmlns:a16="http://schemas.microsoft.com/office/drawing/2014/main" id="{8C270861-5DFF-6227-57EF-D039CFAA0171}"/>
              </a:ext>
            </a:extLst>
          </p:cNvPr>
          <p:cNvSpPr txBox="1"/>
          <p:nvPr/>
        </p:nvSpPr>
        <p:spPr>
          <a:xfrm>
            <a:off x="6096000" y="2100994"/>
            <a:ext cx="5284551" cy="3170099"/>
          </a:xfrm>
          <a:prstGeom prst="rect">
            <a:avLst/>
          </a:prstGeom>
          <a:noFill/>
        </p:spPr>
        <p:txBody>
          <a:bodyPr wrap="square">
            <a:spAutoFit/>
          </a:bodyPr>
          <a:lstStyle/>
          <a:p>
            <a:pPr marL="285750" indent="-285750">
              <a:buFont typeface="Arial" panose="020B0604020202020204" pitchFamily="34" charset="0"/>
              <a:buChar char="•"/>
            </a:pPr>
            <a:r>
              <a:rPr lang="en-US" sz="2000" b="0">
                <a:effectLst/>
                <a:latin typeface="CaskaydiaCove Nerd Font Mono"/>
              </a:rPr>
              <a:t>Əvvəl temperature &gt; 30 yoxlanılır → doğru olsa birinci blok işləyir.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342900" indent="-342900">
              <a:buFont typeface="Arial" panose="020B0604020202020204" pitchFamily="34" charset="0"/>
              <a:buChar char="•"/>
            </a:pPr>
            <a:r>
              <a:rPr lang="en-US" sz="2000" b="0">
                <a:effectLst/>
                <a:latin typeface="CaskaydiaCove Nerd Font Mono"/>
              </a:rPr>
              <a:t>Əgər 20–30 arasıdırsa, ikinci blok (else </a:t>
            </a:r>
            <a:r>
              <a:rPr lang="en-US" sz="2000" b="0" i="1">
                <a:effectLst/>
                <a:latin typeface="CaskaydiaCove Nerd Font Mono"/>
              </a:rPr>
              <a:t>if</a:t>
            </a:r>
            <a:r>
              <a:rPr lang="en-US" sz="2000" b="0">
                <a:effectLst/>
                <a:latin typeface="CaskaydiaCove Nerd Font Mono"/>
              </a:rPr>
              <a:t>) işləyir və içində daha kiçik bir if ilə 25–30 arası və 20–24 arası ayırd edilir.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285750" indent="-285750">
              <a:buFont typeface="Arial" panose="020B0604020202020204" pitchFamily="34" charset="0"/>
              <a:buChar char="•"/>
            </a:pPr>
            <a:r>
              <a:rPr lang="en-US" sz="2000" b="0">
                <a:effectLst/>
                <a:latin typeface="CaskaydiaCove Nerd Font Mono"/>
              </a:rPr>
              <a:t>Əgər 20-dən kiçikdirsə, else bloku işləyir.</a:t>
            </a:r>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216265"/>
          </a:xfrm>
          <a:prstGeom prst="rect">
            <a:avLst/>
          </a:prstGeom>
          <a:noFill/>
        </p:spPr>
        <p:txBody>
          <a:bodyPr wrap="square">
            <a:spAutoFit/>
          </a:bodyPr>
          <a:lstStyle/>
          <a:p>
            <a:r>
              <a:rPr lang="en-US" sz="1400"/>
              <a:t>C proqramlaşdırma dilində </a:t>
            </a:r>
            <a:r>
              <a:rPr lang="en-US" sz="1400" b="1">
                <a:solidFill>
                  <a:srgbClr val="FF0000"/>
                </a:solidFill>
              </a:rPr>
              <a:t>while</a:t>
            </a:r>
            <a:r>
              <a:rPr lang="en-US" sz="1400"/>
              <a:t> və </a:t>
            </a:r>
            <a:r>
              <a:rPr lang="en-US" sz="1400" b="1">
                <a:solidFill>
                  <a:srgbClr val="FF0000"/>
                </a:solidFill>
              </a:rPr>
              <a:t>do...while </a:t>
            </a:r>
            <a:r>
              <a:rPr lang="en-US" sz="1400"/>
              <a:t>dövrləri proqramda müəyyən əməliyyatların təkrar-təkrar yerinə yetirilməsini təmin etmək üçün istifadə olunur. Bu dövrlər şərtə bağlı təkrar icra mexanizmini təmin edir, yəni müəyyən bir şərt doğru olduğu müddətcə dövr daxilindəki əmrlər təkrar olunur.</a:t>
            </a:r>
            <a:endParaRPr lang="az-Latn-AZ" sz="1400"/>
          </a:p>
          <a:p>
            <a:endParaRPr lang="az-Latn-AZ" sz="1400"/>
          </a:p>
          <a:p>
            <a:r>
              <a:rPr lang="en-US" sz="1400" b="1"/>
              <a:t>while</a:t>
            </a:r>
            <a:r>
              <a:rPr lang="en-US" sz="1400"/>
              <a:t> -da şərt əvvəlcə yoxlanılır və şərt doğru olduqda əmrlər icra edilir.</a:t>
            </a:r>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Əgər müəyyən əməliyyatı yalnız şərt doğru olduğu müddətcə təkrar etmək istəyiriksə.</a:t>
            </a:r>
          </a:p>
          <a:p>
            <a:pPr marL="285750" indent="-285750">
              <a:lnSpc>
                <a:spcPct val="150000"/>
              </a:lnSpc>
              <a:buFont typeface="Arial" panose="020B0604020202020204" pitchFamily="34" charset="0"/>
              <a:buChar char="•"/>
            </a:pPr>
            <a:r>
              <a:rPr lang="en-US" sz="1400"/>
              <a:t>Şərt yanlış olarsa, dövr heç vaxt icra olunmur.</a:t>
            </a:r>
          </a:p>
          <a:p>
            <a:pPr marL="285750" indent="-285750">
              <a:lnSpc>
                <a:spcPct val="150000"/>
              </a:lnSpc>
              <a:buFont typeface="Arial" panose="020B0604020202020204" pitchFamily="34" charset="0"/>
              <a:buChar char="•"/>
            </a:pPr>
            <a:r>
              <a:rPr lang="en-US" sz="1400"/>
              <a:t>Məsələn, istifadəçidən 0-dan fərqli ədədlər daxil etməsi tələb olunan proqramlarda.</a:t>
            </a:r>
            <a:endParaRPr lang="az-Latn-AZ" sz="1400"/>
          </a:p>
          <a:p>
            <a:endParaRPr lang="az-Latn-AZ" sz="1400"/>
          </a:p>
          <a:p>
            <a:r>
              <a:rPr lang="en-US" sz="1400"/>
              <a:t>Bu proqram ekrana 1-dən 5-ə qədər ədədləri çıxarır.</a:t>
            </a:r>
            <a:endParaRPr lang="ru-RU" sz="1400"/>
          </a:p>
        </p:txBody>
      </p:sp>
      <p:pic>
        <p:nvPicPr>
          <p:cNvPr id="3" name="Picture 2">
            <a:extLst>
              <a:ext uri="{FF2B5EF4-FFF2-40B4-BE49-F238E27FC236}">
                <a16:creationId xmlns:a16="http://schemas.microsoft.com/office/drawing/2014/main" id="{F34912CD-D7FC-6C7F-CFFF-3AA57D8B20AE}"/>
              </a:ext>
            </a:extLst>
          </p:cNvPr>
          <p:cNvPicPr>
            <a:picLocks noChangeAspect="1"/>
          </p:cNvPicPr>
          <p:nvPr/>
        </p:nvPicPr>
        <p:blipFill>
          <a:blip r:embed="rId2"/>
          <a:stretch>
            <a:fillRect/>
          </a:stretch>
        </p:blipFill>
        <p:spPr>
          <a:xfrm>
            <a:off x="0" y="954106"/>
            <a:ext cx="3411122" cy="826055"/>
          </a:xfrm>
          <a:prstGeom prst="rect">
            <a:avLst/>
          </a:prstGeom>
        </p:spPr>
      </p:pic>
      <p:pic>
        <p:nvPicPr>
          <p:cNvPr id="6" name="Picture 5">
            <a:extLst>
              <a:ext uri="{FF2B5EF4-FFF2-40B4-BE49-F238E27FC236}">
                <a16:creationId xmlns:a16="http://schemas.microsoft.com/office/drawing/2014/main" id="{56D29B0C-AAB0-630C-902E-0ED5720C305A}"/>
              </a:ext>
            </a:extLst>
          </p:cNvPr>
          <p:cNvPicPr>
            <a:picLocks noChangeAspect="1"/>
          </p:cNvPicPr>
          <p:nvPr/>
        </p:nvPicPr>
        <p:blipFill>
          <a:blip r:embed="rId3"/>
          <a:stretch>
            <a:fillRect/>
          </a:stretch>
        </p:blipFill>
        <p:spPr>
          <a:xfrm>
            <a:off x="0" y="3172675"/>
            <a:ext cx="2645923" cy="2791057"/>
          </a:xfrm>
          <a:prstGeom prst="rect">
            <a:avLst/>
          </a:prstGeom>
        </p:spPr>
      </p:pic>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462213"/>
          </a:xfrm>
          <a:prstGeom prst="rect">
            <a:avLst/>
          </a:prstGeom>
          <a:noFill/>
        </p:spPr>
        <p:txBody>
          <a:bodyPr wrap="square">
            <a:spAutoFit/>
          </a:bodyPr>
          <a:lstStyle/>
          <a:p>
            <a:r>
              <a:rPr lang="en-US" sz="1400" b="1"/>
              <a:t>do...while </a:t>
            </a:r>
            <a:r>
              <a:rPr lang="en-US" sz="1400"/>
              <a:t>-da isə dövr daxilindəki əmrlər ən az bir dəfə mütləq icra olunur, sonra şərt yoxlanılır.</a:t>
            </a:r>
            <a:endParaRPr lang="az-Latn-AZ" sz="1400"/>
          </a:p>
          <a:p>
            <a:endParaRPr lang="az-Latn-AZ" sz="1400"/>
          </a:p>
          <a:p>
            <a:endParaRPr lang="az-Latn-AZ" sz="1400"/>
          </a:p>
          <a:p>
            <a:endParaRPr lang="az-Latn-AZ" sz="1400"/>
          </a:p>
          <a:p>
            <a:endParaRPr lang="az-Latn-AZ" sz="1400"/>
          </a:p>
          <a:p>
            <a:r>
              <a:rPr lang="en-US" sz="1400"/>
              <a:t>İstifadə məqsədi:</a:t>
            </a:r>
          </a:p>
          <a:p>
            <a:pPr marL="742950" lvl="1" indent="-285750">
              <a:lnSpc>
                <a:spcPct val="150000"/>
              </a:lnSpc>
              <a:buFont typeface="Arial" panose="020B0604020202020204" pitchFamily="34" charset="0"/>
              <a:buChar char="•"/>
            </a:pPr>
            <a:r>
              <a:rPr lang="en-US" sz="1400"/>
              <a:t>Dövrün ən az bir dəfə icra olunması tələb olunduqda.</a:t>
            </a:r>
          </a:p>
          <a:p>
            <a:pPr marL="742950" lvl="1" indent="-285750">
              <a:lnSpc>
                <a:spcPct val="150000"/>
              </a:lnSpc>
              <a:buFont typeface="Arial" panose="020B0604020202020204" pitchFamily="34" charset="0"/>
              <a:buChar char="•"/>
            </a:pPr>
            <a:r>
              <a:rPr lang="en-US" sz="1400"/>
              <a:t>İstifadəçidən məlumat toplamaq, menyu seçimlərini göstərmək və şərtə görə təkrar icra etmək üçün istifadə olunur.</a:t>
            </a:r>
            <a:endParaRPr lang="az-Latn-AZ" sz="1400"/>
          </a:p>
          <a:p>
            <a:endParaRPr lang="az-Latn-AZ" sz="1400"/>
          </a:p>
          <a:p>
            <a:r>
              <a:rPr lang="en-US" sz="1400"/>
              <a:t>Bu da 1-dən 5-ə qədər ədədləri çıxarır, amma dövr ən azı bir dəfə icra olunur, hətta şərt ilk yoxlanışda yanlış olsa belə.</a:t>
            </a:r>
            <a:endParaRPr lang="ru-RU" sz="1400"/>
          </a:p>
        </p:txBody>
      </p:sp>
      <p:pic>
        <p:nvPicPr>
          <p:cNvPr id="3" name="Picture 2">
            <a:extLst>
              <a:ext uri="{FF2B5EF4-FFF2-40B4-BE49-F238E27FC236}">
                <a16:creationId xmlns:a16="http://schemas.microsoft.com/office/drawing/2014/main" id="{C13A5841-10EA-1D23-0BBA-C021D957399D}"/>
              </a:ext>
            </a:extLst>
          </p:cNvPr>
          <p:cNvPicPr>
            <a:picLocks noChangeAspect="1"/>
          </p:cNvPicPr>
          <p:nvPr/>
        </p:nvPicPr>
        <p:blipFill>
          <a:blip r:embed="rId2"/>
          <a:stretch>
            <a:fillRect/>
          </a:stretch>
        </p:blipFill>
        <p:spPr>
          <a:xfrm>
            <a:off x="0" y="291509"/>
            <a:ext cx="3420904" cy="759077"/>
          </a:xfrm>
          <a:prstGeom prst="rect">
            <a:avLst/>
          </a:prstGeom>
        </p:spPr>
      </p:pic>
      <p:pic>
        <p:nvPicPr>
          <p:cNvPr id="6" name="Picture 5">
            <a:extLst>
              <a:ext uri="{FF2B5EF4-FFF2-40B4-BE49-F238E27FC236}">
                <a16:creationId xmlns:a16="http://schemas.microsoft.com/office/drawing/2014/main" id="{74056154-1384-C3C0-9E10-4750F3B6091D}"/>
              </a:ext>
            </a:extLst>
          </p:cNvPr>
          <p:cNvPicPr>
            <a:picLocks noChangeAspect="1"/>
          </p:cNvPicPr>
          <p:nvPr/>
        </p:nvPicPr>
        <p:blipFill>
          <a:blip r:embed="rId3"/>
          <a:stretch>
            <a:fillRect/>
          </a:stretch>
        </p:blipFill>
        <p:spPr>
          <a:xfrm>
            <a:off x="0" y="2462213"/>
            <a:ext cx="2256817" cy="2512112"/>
          </a:xfrm>
          <a:prstGeom prst="rect">
            <a:avLst/>
          </a:prstGeom>
        </p:spPr>
      </p:pic>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64940"/>
          </a:xfrm>
          <a:prstGeom prst="rect">
            <a:avLst/>
          </a:prstGeom>
          <a:noFill/>
        </p:spPr>
        <p:txBody>
          <a:bodyPr wrap="square">
            <a:spAutoFit/>
          </a:bodyPr>
          <a:lstStyle/>
          <a:p>
            <a:pPr>
              <a:lnSpc>
                <a:spcPct val="150000"/>
              </a:lnSpc>
            </a:pPr>
            <a:r>
              <a:rPr lang="en-US" sz="1300" b="1">
                <a:solidFill>
                  <a:srgbClr val="FF0000"/>
                </a:solidFill>
              </a:rPr>
              <a:t>for</a:t>
            </a:r>
            <a:r>
              <a:rPr lang="en-US" sz="1300" b="1"/>
              <a:t> </a:t>
            </a:r>
            <a:r>
              <a:rPr lang="az-Latn-AZ" sz="1300" b="1"/>
              <a:t> - </a:t>
            </a:r>
            <a:r>
              <a:rPr lang="en-US" sz="1300"/>
              <a:t>C proqramlaşdırma dilində </a:t>
            </a:r>
            <a:r>
              <a:rPr lang="en-US" sz="1300" b="1"/>
              <a:t>for</a:t>
            </a:r>
            <a:r>
              <a:rPr lang="en-US" sz="1300"/>
              <a:t> döngüsü müəyyən sayda və ya əvvəlcədən məlum olan təkrar əməliyyatları icra etmək üçün istifadə olunur. Bu döngü proqramlaşdırmada ən çox istifadə edilən dövr konstruksiyalarından biridir və başlanğıc dəyəri, şərti və artım/azalma əməliyyatını bir sətirdə topladığı üçün kodun oxunaqlığını və nəzarətini asanlaşdırır.</a:t>
            </a:r>
            <a:endParaRPr lang="az-Latn-AZ" sz="1300"/>
          </a:p>
          <a:p>
            <a:pPr>
              <a:lnSpc>
                <a:spcPct val="150000"/>
              </a:lnSpc>
            </a:pPr>
            <a:endParaRPr lang="az-Latn-AZ" sz="1300"/>
          </a:p>
          <a:p>
            <a:pPr>
              <a:lnSpc>
                <a:spcPct val="150000"/>
              </a:lnSpc>
            </a:pPr>
            <a:endParaRPr lang="az-Latn-AZ" sz="1300"/>
          </a:p>
          <a:p>
            <a:pPr>
              <a:lnSpc>
                <a:spcPct val="150000"/>
              </a:lnSpc>
            </a:pPr>
            <a:endParaRPr lang="az-Latn-AZ" sz="1300"/>
          </a:p>
          <a:p>
            <a:pPr marL="285750" indent="-285750">
              <a:lnSpc>
                <a:spcPct val="150000"/>
              </a:lnSpc>
              <a:buFont typeface="Wingdings" panose="05000000000000000000" pitchFamily="2" charset="2"/>
              <a:buChar char="q"/>
            </a:pPr>
            <a:r>
              <a:rPr lang="az-Latn-AZ" sz="1300" b="1"/>
              <a:t>başlanğıc</a:t>
            </a:r>
            <a:r>
              <a:rPr lang="az-Latn-AZ" sz="1300"/>
              <a:t> – dövr dəyişəninin ilkin dəyəri təyin olunur</a:t>
            </a:r>
          </a:p>
          <a:p>
            <a:pPr marL="285750" indent="-285750">
              <a:lnSpc>
                <a:spcPct val="150000"/>
              </a:lnSpc>
              <a:buFont typeface="Wingdings" panose="05000000000000000000" pitchFamily="2" charset="2"/>
              <a:buChar char="q"/>
            </a:pPr>
            <a:r>
              <a:rPr lang="az-Latn-AZ" sz="1300" b="1"/>
              <a:t>şərt</a:t>
            </a:r>
            <a:r>
              <a:rPr lang="az-Latn-AZ" sz="1300"/>
              <a:t> – hər iterasiyadan əvvəl yoxlanılır; doğru olduğu sürəcə dövr işləməyə davam edir</a:t>
            </a:r>
          </a:p>
          <a:p>
            <a:pPr marL="285750" indent="-285750">
              <a:lnSpc>
                <a:spcPct val="150000"/>
              </a:lnSpc>
              <a:buFont typeface="Wingdings" panose="05000000000000000000" pitchFamily="2" charset="2"/>
              <a:buChar char="q"/>
            </a:pPr>
            <a:r>
              <a:rPr lang="az-Latn-AZ" sz="1300" b="1"/>
              <a:t>artım/azalma </a:t>
            </a:r>
            <a:r>
              <a:rPr lang="az-Latn-AZ" sz="1300"/>
              <a:t>– hər dövr sonunda dəyişənin dəyəri dəyişdirilir</a:t>
            </a:r>
          </a:p>
          <a:p>
            <a:pPr>
              <a:lnSpc>
                <a:spcPct val="150000"/>
              </a:lnSpc>
            </a:pPr>
            <a:endParaRPr lang="az-Latn-AZ" sz="1300"/>
          </a:p>
          <a:p>
            <a:pPr>
              <a:lnSpc>
                <a:spcPct val="150000"/>
              </a:lnSpc>
            </a:pPr>
            <a:r>
              <a:rPr lang="az-Latn-AZ" sz="1300" b="1"/>
              <a:t>for döngüsünün istifadə məqsədi</a:t>
            </a:r>
            <a:r>
              <a:rPr lang="az-Latn-AZ" sz="1300"/>
              <a:t>:</a:t>
            </a:r>
          </a:p>
          <a:p>
            <a:pPr marL="742950" lvl="1" indent="-285750">
              <a:lnSpc>
                <a:spcPct val="150000"/>
              </a:lnSpc>
              <a:buFont typeface="Wingdings" panose="05000000000000000000" pitchFamily="2" charset="2"/>
              <a:buChar char="q"/>
            </a:pPr>
            <a:r>
              <a:rPr lang="az-Latn-AZ" sz="1300"/>
              <a:t>Təkrarlanan əməliyyatların müəyyən sayda icrası üçün</a:t>
            </a:r>
          </a:p>
          <a:p>
            <a:pPr marL="742950" lvl="1" indent="-285750">
              <a:lnSpc>
                <a:spcPct val="150000"/>
              </a:lnSpc>
              <a:buFont typeface="Wingdings" panose="05000000000000000000" pitchFamily="2" charset="2"/>
              <a:buChar char="q"/>
            </a:pPr>
            <a:r>
              <a:rPr lang="az-Latn-AZ" sz="1300"/>
              <a:t>Massivlər (arrays) və siyahılar üzərində ardıcıl işləmək üçün</a:t>
            </a:r>
          </a:p>
          <a:p>
            <a:pPr marL="742950" lvl="1" indent="-285750">
              <a:lnSpc>
                <a:spcPct val="150000"/>
              </a:lnSpc>
              <a:buFont typeface="Wingdings" panose="05000000000000000000" pitchFamily="2" charset="2"/>
              <a:buChar char="q"/>
            </a:pPr>
            <a:r>
              <a:rPr lang="az-Latn-AZ" sz="1300"/>
              <a:t>Sayğac əsaslı əməliyyatlarda (1-dən N-ə qədər dövr etmə və s.)</a:t>
            </a:r>
          </a:p>
          <a:p>
            <a:pPr marL="742950" lvl="1" indent="-285750">
              <a:lnSpc>
                <a:spcPct val="150000"/>
              </a:lnSpc>
              <a:buFont typeface="Wingdings" panose="05000000000000000000" pitchFamily="2" charset="2"/>
              <a:buChar char="q"/>
            </a:pPr>
            <a:r>
              <a:rPr lang="az-Latn-AZ" sz="1300"/>
              <a:t>Hesablama və statistika əməliyyatlarında</a:t>
            </a:r>
          </a:p>
          <a:p>
            <a:pPr marL="742950" lvl="1" indent="-285750">
              <a:lnSpc>
                <a:spcPct val="150000"/>
              </a:lnSpc>
              <a:buFont typeface="Wingdings" panose="05000000000000000000" pitchFamily="2" charset="2"/>
              <a:buChar char="q"/>
            </a:pPr>
            <a:endParaRPr lang="az-Latn-AZ" sz="1300"/>
          </a:p>
          <a:p>
            <a:pPr>
              <a:lnSpc>
                <a:spcPct val="150000"/>
              </a:lnSpc>
            </a:pPr>
            <a:r>
              <a:rPr lang="az-Latn-AZ" sz="1300"/>
              <a:t>Bu proqram ekrana 1-dən 5-ə qədər olan ədədləri çıxarır.</a:t>
            </a:r>
          </a:p>
        </p:txBody>
      </p:sp>
      <p:pic>
        <p:nvPicPr>
          <p:cNvPr id="3" name="Picture 2" descr="A black screen with white text&#10;&#10;AI-generated content may be incorrect.">
            <a:extLst>
              <a:ext uri="{FF2B5EF4-FFF2-40B4-BE49-F238E27FC236}">
                <a16:creationId xmlns:a16="http://schemas.microsoft.com/office/drawing/2014/main" id="{B57DE4EC-4815-BEAA-B6F8-B5EEDC940F4C}"/>
              </a:ext>
            </a:extLst>
          </p:cNvPr>
          <p:cNvPicPr>
            <a:picLocks noChangeAspect="1"/>
          </p:cNvPicPr>
          <p:nvPr/>
        </p:nvPicPr>
        <p:blipFill>
          <a:blip r:embed="rId2"/>
          <a:stretch>
            <a:fillRect/>
          </a:stretch>
        </p:blipFill>
        <p:spPr>
          <a:xfrm>
            <a:off x="0" y="970384"/>
            <a:ext cx="2932592" cy="766691"/>
          </a:xfrm>
          <a:prstGeom prst="rect">
            <a:avLst/>
          </a:prstGeom>
        </p:spPr>
      </p:pic>
      <p:pic>
        <p:nvPicPr>
          <p:cNvPr id="6" name="Picture 5" descr="A computer screen shot of a program code&#10;&#10;AI-generated content may be incorrect.">
            <a:extLst>
              <a:ext uri="{FF2B5EF4-FFF2-40B4-BE49-F238E27FC236}">
                <a16:creationId xmlns:a16="http://schemas.microsoft.com/office/drawing/2014/main" id="{46056A34-63C0-FA38-8D59-933654CC9929}"/>
              </a:ext>
            </a:extLst>
          </p:cNvPr>
          <p:cNvPicPr>
            <a:picLocks noChangeAspect="1"/>
          </p:cNvPicPr>
          <p:nvPr/>
        </p:nvPicPr>
        <p:blipFill>
          <a:blip r:embed="rId3"/>
          <a:stretch>
            <a:fillRect/>
          </a:stretch>
        </p:blipFill>
        <p:spPr>
          <a:xfrm>
            <a:off x="0" y="5120926"/>
            <a:ext cx="1910781" cy="1737074"/>
          </a:xfrm>
          <a:prstGeom prst="rect">
            <a:avLst/>
          </a:prstGeom>
        </p:spPr>
      </p:pic>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Azalan (decrement) for döngüsü</a:t>
            </a:r>
            <a:r>
              <a:rPr lang="az-Latn-AZ" sz="1400"/>
              <a:t>: Bu nümunədə dövr 5-dən 1-ə doğru azalaraq işləyir.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Daxili (nested) for döngüləri: Bu tip döngülər matrislər, cədvəllər və çoxölçülü massivlər üçün istifadə olunur.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for, while və do...while arasında qısa müqayisə</a:t>
            </a:r>
            <a:endParaRPr lang="ru-RU" sz="1400"/>
          </a:p>
        </p:txBody>
      </p:sp>
      <p:pic>
        <p:nvPicPr>
          <p:cNvPr id="3" name="Picture 2" descr="A black background with white text&#10;&#10;AI-generated content may be incorrect.">
            <a:extLst>
              <a:ext uri="{FF2B5EF4-FFF2-40B4-BE49-F238E27FC236}">
                <a16:creationId xmlns:a16="http://schemas.microsoft.com/office/drawing/2014/main" id="{23F9F08F-FB8F-D386-634E-824BB3077675}"/>
              </a:ext>
            </a:extLst>
          </p:cNvPr>
          <p:cNvPicPr>
            <a:picLocks noChangeAspect="1"/>
          </p:cNvPicPr>
          <p:nvPr/>
        </p:nvPicPr>
        <p:blipFill>
          <a:blip r:embed="rId2"/>
          <a:stretch>
            <a:fillRect/>
          </a:stretch>
        </p:blipFill>
        <p:spPr>
          <a:xfrm>
            <a:off x="0" y="307777"/>
            <a:ext cx="2539203" cy="872545"/>
          </a:xfrm>
          <a:prstGeom prst="rect">
            <a:avLst/>
          </a:prstGeom>
        </p:spPr>
      </p:pic>
      <p:pic>
        <p:nvPicPr>
          <p:cNvPr id="6" name="Picture 5" descr="A computer screen shot of a program code&#10;&#10;AI-generated content may be incorrect.">
            <a:extLst>
              <a:ext uri="{FF2B5EF4-FFF2-40B4-BE49-F238E27FC236}">
                <a16:creationId xmlns:a16="http://schemas.microsoft.com/office/drawing/2014/main" id="{3AFDE184-0BCF-27E4-8693-CBAE73CF332B}"/>
              </a:ext>
            </a:extLst>
          </p:cNvPr>
          <p:cNvPicPr>
            <a:picLocks noChangeAspect="1"/>
          </p:cNvPicPr>
          <p:nvPr/>
        </p:nvPicPr>
        <p:blipFill>
          <a:blip r:embed="rId3"/>
          <a:stretch>
            <a:fillRect/>
          </a:stretch>
        </p:blipFill>
        <p:spPr>
          <a:xfrm>
            <a:off x="0" y="2105441"/>
            <a:ext cx="2499577" cy="2049958"/>
          </a:xfrm>
          <a:prstGeom prst="rect">
            <a:avLst/>
          </a:prstGeom>
        </p:spPr>
      </p:pic>
      <p:graphicFrame>
        <p:nvGraphicFramePr>
          <p:cNvPr id="7" name="Table 6">
            <a:extLst>
              <a:ext uri="{FF2B5EF4-FFF2-40B4-BE49-F238E27FC236}">
                <a16:creationId xmlns:a16="http://schemas.microsoft.com/office/drawing/2014/main" id="{5C12448F-06B0-3077-F6C7-C07DB70ED9F1}"/>
              </a:ext>
            </a:extLst>
          </p:cNvPr>
          <p:cNvGraphicFramePr>
            <a:graphicFrameLocks noGrp="1"/>
          </p:cNvGraphicFramePr>
          <p:nvPr>
            <p:extLst>
              <p:ext uri="{D42A27DB-BD31-4B8C-83A1-F6EECF244321}">
                <p14:modId xmlns:p14="http://schemas.microsoft.com/office/powerpoint/2010/main" val="2096165434"/>
              </p:ext>
            </p:extLst>
          </p:nvPr>
        </p:nvGraphicFramePr>
        <p:xfrm>
          <a:off x="82421" y="4832092"/>
          <a:ext cx="5730550" cy="1463040"/>
        </p:xfrm>
        <a:graphic>
          <a:graphicData uri="http://schemas.openxmlformats.org/drawingml/2006/table">
            <a:tbl>
              <a:tblPr/>
              <a:tblGrid>
                <a:gridCol w="1573753">
                  <a:extLst>
                    <a:ext uri="{9D8B030D-6E8A-4147-A177-3AD203B41FA5}">
                      <a16:colId xmlns:a16="http://schemas.microsoft.com/office/drawing/2014/main" val="2360385223"/>
                    </a:ext>
                  </a:extLst>
                </a:gridCol>
                <a:gridCol w="4156797">
                  <a:extLst>
                    <a:ext uri="{9D8B030D-6E8A-4147-A177-3AD203B41FA5}">
                      <a16:colId xmlns:a16="http://schemas.microsoft.com/office/drawing/2014/main" val="2802918559"/>
                    </a:ext>
                  </a:extLst>
                </a:gridCol>
              </a:tblGrid>
              <a:tr h="0">
                <a:tc>
                  <a:txBody>
                    <a:bodyPr/>
                    <a:lstStyle/>
                    <a:p>
                      <a:pPr>
                        <a:buNone/>
                      </a:pPr>
                      <a:r>
                        <a:rPr lang="en-US"/>
                        <a:t>Dövr növü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a:t>İstifadə sahəsi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33758228"/>
                  </a:ext>
                </a:extLst>
              </a:tr>
              <a:tr h="0">
                <a:tc>
                  <a:txBody>
                    <a:bodyPr/>
                    <a:lstStyle/>
                    <a:p>
                      <a:pPr>
                        <a:buNone/>
                      </a:pPr>
                      <a:r>
                        <a:rPr lang="en-US">
                          <a:latin typeface="Courier New" panose="02070309020205020404" pitchFamily="49" charset="0"/>
                        </a:rPr>
                        <a:t>for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Təkrar sayı məlumdursa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0188798"/>
                  </a:ext>
                </a:extLst>
              </a:tr>
              <a:tr h="0">
                <a:tc>
                  <a:txBody>
                    <a:bodyPr/>
                    <a:lstStyle/>
                    <a:p>
                      <a:pPr>
                        <a:buNone/>
                      </a:pPr>
                      <a:r>
                        <a:rPr lang="en-US">
                          <a:latin typeface="Courier New" panose="02070309020205020404" pitchFamily="49" charset="0"/>
                        </a:rPr>
                        <a:t>while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Şərt əsaslı təkrar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9383417"/>
                  </a:ext>
                </a:extLst>
              </a:tr>
              <a:tr h="0">
                <a:tc>
                  <a:txBody>
                    <a:bodyPr/>
                    <a:lstStyle/>
                    <a:p>
                      <a:pPr>
                        <a:buNone/>
                      </a:pPr>
                      <a:r>
                        <a:rPr lang="en-US">
                          <a:latin typeface="Courier New" panose="02070309020205020404" pitchFamily="49" charset="0"/>
                        </a:rPr>
                        <a:t>do...while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Ən az 1 dəfə icra tələb olunursa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075260"/>
                  </a:ext>
                </a:extLst>
              </a:tr>
            </a:tbl>
          </a:graphicData>
        </a:graphic>
      </p:graphicFrame>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break</a:t>
            </a:r>
            <a:r>
              <a:rPr lang="az-Latn-AZ" sz="1400"/>
              <a:t> and </a:t>
            </a:r>
            <a:r>
              <a:rPr lang="az-Latn-AZ" sz="1400" b="1">
                <a:solidFill>
                  <a:srgbClr val="FF0000"/>
                </a:solidFill>
              </a:rPr>
              <a:t>continue</a:t>
            </a:r>
            <a:r>
              <a:rPr lang="az-Latn-AZ" sz="1400"/>
              <a:t> - </a:t>
            </a:r>
            <a:r>
              <a:rPr lang="en-US" sz="1400"/>
              <a:t>C proqramlaşdırma dilində break və continue operatorları dövrlərin (for, while, do...while) icrasını idarə etmək və proqramın axınını daha çevik nəzarətdə saxlamaq üçün istifadə olunur. Bu operatorlar dövrün normal gedişinə müdaxilə edərək xüsusi hallarda icranın dəyişdirilməsini təmin edir.</a:t>
            </a:r>
            <a:endParaRPr lang="az-Latn-AZ" sz="1400"/>
          </a:p>
          <a:p>
            <a:endParaRPr lang="az-Latn-AZ" sz="1400"/>
          </a:p>
          <a:p>
            <a:endParaRPr lang="az-Latn-AZ" sz="1400"/>
          </a:p>
          <a:p>
            <a:pPr marL="285750" indent="-285750">
              <a:buFont typeface="Arial" panose="020B0604020202020204" pitchFamily="34" charset="0"/>
              <a:buChar char="•"/>
            </a:pPr>
            <a:r>
              <a:rPr lang="az-Latn-AZ" sz="1400" b="1"/>
              <a:t>break</a:t>
            </a:r>
            <a:r>
              <a:rPr lang="az-Latn-AZ" sz="1400"/>
              <a:t> operatoru icra olunduğu anda dövrü tamamilə dayandırır və proqramın axını, dövrdən sonrakı əmrlərdən davam edir.</a:t>
            </a:r>
          </a:p>
          <a:p>
            <a:endParaRPr lang="az-Latn-AZ" sz="1400"/>
          </a:p>
          <a:p>
            <a:r>
              <a:rPr lang="en-US" sz="1400" b="1"/>
              <a:t>İstifadə məqsədi</a:t>
            </a:r>
            <a:r>
              <a:rPr lang="az-Latn-AZ" sz="1400"/>
              <a:t>:</a:t>
            </a:r>
            <a:endParaRPr lang="en-US" sz="1400"/>
          </a:p>
          <a:p>
            <a:pPr marL="742950" lvl="1" indent="-285750">
              <a:lnSpc>
                <a:spcPct val="150000"/>
              </a:lnSpc>
              <a:buFont typeface="Arial" panose="020B0604020202020204" pitchFamily="34" charset="0"/>
              <a:buChar char="•"/>
            </a:pPr>
            <a:r>
              <a:rPr lang="en-US" sz="1400"/>
              <a:t>Müəyyən şərt ödəndikdə dövrü vaxtından əvvəl bitirmək</a:t>
            </a:r>
          </a:p>
          <a:p>
            <a:pPr marL="742950" lvl="1" indent="-285750">
              <a:lnSpc>
                <a:spcPct val="150000"/>
              </a:lnSpc>
              <a:buFont typeface="Arial" panose="020B0604020202020204" pitchFamily="34" charset="0"/>
              <a:buChar char="•"/>
            </a:pPr>
            <a:r>
              <a:rPr lang="en-US" sz="1400"/>
              <a:t>Lazımi məlumat tapıldıqdan sonra artıq təkrara ehtiyac qalmadıqda</a:t>
            </a:r>
          </a:p>
          <a:p>
            <a:pPr marL="742950" lvl="1" indent="-285750">
              <a:lnSpc>
                <a:spcPct val="150000"/>
              </a:lnSpc>
              <a:buFont typeface="Arial" panose="020B0604020202020204" pitchFamily="34" charset="0"/>
              <a:buChar char="•"/>
            </a:pPr>
            <a:r>
              <a:rPr lang="en-US" sz="1400"/>
              <a:t>Sonsuz (infinite) dövrlərdən təhlükəsiz çıxış üçün</a:t>
            </a:r>
            <a:endParaRPr lang="az-Latn-AZ" sz="1400"/>
          </a:p>
          <a:p>
            <a:endParaRPr lang="az-Latn-AZ" sz="1400"/>
          </a:p>
          <a:p>
            <a:r>
              <a:rPr lang="en-US" sz="1400"/>
              <a:t>Bu proqram 1-dən 4-ə qədər ədədləri çap edir, i == 5 olduqda dövr dayandırılır.</a:t>
            </a:r>
            <a:endParaRPr lang="ru-RU" sz="1400"/>
          </a:p>
        </p:txBody>
      </p:sp>
      <p:pic>
        <p:nvPicPr>
          <p:cNvPr id="3" name="Picture 2" descr="A screen shot of a computer code&#10;&#10;AI-generated content may be incorrect.">
            <a:extLst>
              <a:ext uri="{FF2B5EF4-FFF2-40B4-BE49-F238E27FC236}">
                <a16:creationId xmlns:a16="http://schemas.microsoft.com/office/drawing/2014/main" id="{0502C4FD-FAB4-B567-286B-0D2C401A007C}"/>
              </a:ext>
            </a:extLst>
          </p:cNvPr>
          <p:cNvPicPr>
            <a:picLocks noChangeAspect="1"/>
          </p:cNvPicPr>
          <p:nvPr/>
        </p:nvPicPr>
        <p:blipFill>
          <a:blip r:embed="rId2"/>
          <a:stretch>
            <a:fillRect/>
          </a:stretch>
        </p:blipFill>
        <p:spPr>
          <a:xfrm>
            <a:off x="0" y="3000821"/>
            <a:ext cx="3398900" cy="3857179"/>
          </a:xfrm>
          <a:prstGeom prst="rect">
            <a:avLst/>
          </a:prstGeom>
        </p:spPr>
      </p:pic>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354491"/>
          </a:xfrm>
          <a:prstGeom prst="rect">
            <a:avLst/>
          </a:prstGeom>
          <a:noFill/>
        </p:spPr>
        <p:txBody>
          <a:bodyPr wrap="square">
            <a:spAutoFit/>
          </a:bodyPr>
          <a:lstStyle/>
          <a:p>
            <a:pPr marL="285750" indent="-285750">
              <a:buFont typeface="Arial" panose="020B0604020202020204" pitchFamily="34" charset="0"/>
              <a:buChar char="•"/>
            </a:pPr>
            <a:r>
              <a:rPr lang="en-US" sz="1400"/>
              <a:t>continue operatoru isə dövrü tam dayandırmır, yalnız cari iterasiyanı addayır və dövrün növbəti iterasiyasına keçir.</a:t>
            </a:r>
            <a:endParaRPr lang="az-Latn-AZ" sz="1400"/>
          </a:p>
          <a:p>
            <a:endParaRPr lang="az-Latn-AZ" sz="1400"/>
          </a:p>
          <a:p>
            <a:endParaRPr lang="az-Latn-AZ" sz="1400"/>
          </a:p>
          <a:p>
            <a:r>
              <a:rPr lang="en-US" sz="1400" b="1"/>
              <a:t>İstifadə məqsədi</a:t>
            </a:r>
            <a:r>
              <a:rPr lang="az-Latn-AZ" sz="1400"/>
              <a:t>:</a:t>
            </a:r>
            <a:endParaRPr lang="en-US" sz="1400"/>
          </a:p>
          <a:p>
            <a:pPr marL="742950" lvl="1" indent="-285750">
              <a:lnSpc>
                <a:spcPct val="150000"/>
              </a:lnSpc>
              <a:buFont typeface="Arial" panose="020B0604020202020204" pitchFamily="34" charset="0"/>
              <a:buChar char="•"/>
            </a:pPr>
            <a:r>
              <a:rPr lang="en-US" sz="1400"/>
              <a:t>Müəyyən şərtlər ödənmədikdə həmin iterasiyanı keçmək</a:t>
            </a:r>
          </a:p>
          <a:p>
            <a:pPr marL="742950" lvl="1" indent="-285750">
              <a:lnSpc>
                <a:spcPct val="150000"/>
              </a:lnSpc>
              <a:buFont typeface="Arial" panose="020B0604020202020204" pitchFamily="34" charset="0"/>
              <a:buChar char="•"/>
            </a:pPr>
            <a:r>
              <a:rPr lang="en-US" sz="1400"/>
              <a:t>Lazımsız hesablamaları azaltmaq</a:t>
            </a:r>
          </a:p>
          <a:p>
            <a:pPr marL="742950" lvl="1" indent="-285750">
              <a:lnSpc>
                <a:spcPct val="150000"/>
              </a:lnSpc>
              <a:buFont typeface="Arial" panose="020B0604020202020204" pitchFamily="34" charset="0"/>
              <a:buChar char="•"/>
            </a:pPr>
            <a:r>
              <a:rPr lang="en-US" sz="1400"/>
              <a:t>Dövr daxilində filtrasiya aparmaq</a:t>
            </a:r>
            <a:endParaRPr lang="az-Latn-AZ" sz="1400"/>
          </a:p>
          <a:p>
            <a:endParaRPr lang="az-Latn-AZ" sz="1400"/>
          </a:p>
          <a:p>
            <a:r>
              <a:rPr lang="en-US" sz="1400"/>
              <a:t>Bu proqram 1, 2, 4, 5 ədədlərini çap edir; 3 ekrana çıxarılmır.</a:t>
            </a:r>
            <a:endParaRPr lang="ru-RU" sz="1400"/>
          </a:p>
        </p:txBody>
      </p:sp>
      <p:pic>
        <p:nvPicPr>
          <p:cNvPr id="3" name="Picture 2" descr="A computer code on a black background&#10;&#10;AI-generated content may be incorrect.">
            <a:extLst>
              <a:ext uri="{FF2B5EF4-FFF2-40B4-BE49-F238E27FC236}">
                <a16:creationId xmlns:a16="http://schemas.microsoft.com/office/drawing/2014/main" id="{4A7F44AD-458E-BBE5-2BF1-32452822A6EC}"/>
              </a:ext>
            </a:extLst>
          </p:cNvPr>
          <p:cNvPicPr>
            <a:picLocks noChangeAspect="1"/>
          </p:cNvPicPr>
          <p:nvPr/>
        </p:nvPicPr>
        <p:blipFill>
          <a:blip r:embed="rId2"/>
          <a:stretch>
            <a:fillRect/>
          </a:stretch>
        </p:blipFill>
        <p:spPr>
          <a:xfrm>
            <a:off x="0" y="2354491"/>
            <a:ext cx="3728071" cy="4503509"/>
          </a:xfrm>
          <a:prstGeom prst="rect">
            <a:avLst/>
          </a:prstGeom>
        </p:spPr>
      </p:pic>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01588"/>
          </a:xfrm>
          <a:prstGeom prst="rect">
            <a:avLst/>
          </a:prstGeom>
          <a:noFill/>
        </p:spPr>
        <p:txBody>
          <a:bodyPr wrap="square">
            <a:spAutoFit/>
          </a:bodyPr>
          <a:lstStyle/>
          <a:p>
            <a:pPr marL="285750" indent="-285750">
              <a:buFont typeface="Arial" panose="020B0604020202020204" pitchFamily="34" charset="0"/>
              <a:buChar char="•"/>
            </a:pPr>
            <a:r>
              <a:rPr lang="en-US" sz="1400"/>
              <a:t>while ilə nümunə</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t>Diqqət edilməli məqamlar</a:t>
            </a:r>
            <a:r>
              <a:rPr lang="az-Latn-AZ" sz="1400"/>
              <a:t>:</a:t>
            </a:r>
            <a:endParaRPr lang="en-US" sz="1400"/>
          </a:p>
          <a:p>
            <a:pPr marL="742950" lvl="1" indent="-285750">
              <a:lnSpc>
                <a:spcPct val="150000"/>
              </a:lnSpc>
              <a:buFont typeface="Arial" panose="020B0604020202020204" pitchFamily="34" charset="0"/>
              <a:buChar char="•"/>
            </a:pPr>
            <a:r>
              <a:rPr lang="en-US" sz="1400" b="1"/>
              <a:t>break</a:t>
            </a:r>
            <a:r>
              <a:rPr lang="en-US" sz="1400"/>
              <a:t> və </a:t>
            </a:r>
            <a:r>
              <a:rPr lang="en-US" sz="1400" b="1"/>
              <a:t>continue</a:t>
            </a:r>
            <a:r>
              <a:rPr lang="en-US" sz="1400"/>
              <a:t> həddindən artıq istifadə olunarsa kodun oxunaqlığını azalda bilər</a:t>
            </a:r>
          </a:p>
          <a:p>
            <a:pPr marL="742950" lvl="1" indent="-285750">
              <a:lnSpc>
                <a:spcPct val="150000"/>
              </a:lnSpc>
              <a:buFont typeface="Arial" panose="020B0604020202020204" pitchFamily="34" charset="0"/>
              <a:buChar char="•"/>
            </a:pPr>
            <a:r>
              <a:rPr lang="en-US" sz="1400" b="1"/>
              <a:t>while</a:t>
            </a:r>
            <a:r>
              <a:rPr lang="en-US" sz="1400"/>
              <a:t> dövrlərində continue istifadə edilərkən sayğacın artımı unudularsa sonsuz dövr yarana bilər</a:t>
            </a:r>
          </a:p>
          <a:p>
            <a:pPr marL="742950" lvl="1" indent="-285750">
              <a:lnSpc>
                <a:spcPct val="150000"/>
              </a:lnSpc>
              <a:buFont typeface="Arial" panose="020B0604020202020204" pitchFamily="34" charset="0"/>
              <a:buChar char="•"/>
            </a:pPr>
            <a:r>
              <a:rPr lang="en-US" sz="1400"/>
              <a:t>Məntiqi baxımdan yalnız zəruri hallarda istifadə olunmalıdır</a:t>
            </a:r>
            <a:endParaRPr lang="az-Latn-AZ" sz="1400"/>
          </a:p>
          <a:p>
            <a:endParaRPr lang="az-Latn-AZ" sz="1400"/>
          </a:p>
          <a:p>
            <a:endParaRPr lang="ru-RU" sz="1400"/>
          </a:p>
        </p:txBody>
      </p:sp>
      <p:pic>
        <p:nvPicPr>
          <p:cNvPr id="3" name="Picture 2" descr="A screen shot of a computer code&#10;&#10;AI-generated content may be incorrect.">
            <a:extLst>
              <a:ext uri="{FF2B5EF4-FFF2-40B4-BE49-F238E27FC236}">
                <a16:creationId xmlns:a16="http://schemas.microsoft.com/office/drawing/2014/main" id="{F20A4FAF-A268-1CC0-BE6D-AF85ADA99283}"/>
              </a:ext>
            </a:extLst>
          </p:cNvPr>
          <p:cNvPicPr>
            <a:picLocks noChangeAspect="1"/>
          </p:cNvPicPr>
          <p:nvPr/>
        </p:nvPicPr>
        <p:blipFill>
          <a:blip r:embed="rId2"/>
          <a:stretch>
            <a:fillRect/>
          </a:stretch>
        </p:blipFill>
        <p:spPr>
          <a:xfrm>
            <a:off x="-1" y="369332"/>
            <a:ext cx="2696547" cy="2792364"/>
          </a:xfrm>
          <a:prstGeom prst="rect">
            <a:avLst/>
          </a:prstGeom>
        </p:spPr>
      </p:pic>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solidFill>
                  <a:srgbClr val="FF0000"/>
                </a:solidFill>
              </a:rPr>
              <a:t>switch/case </a:t>
            </a:r>
            <a:r>
              <a:rPr lang="en-US" sz="1400"/>
              <a:t>- C proqramlaşdırma dilində switch case konstruksiyası bir dəyişənin və ya ifadənin dəyərinə görə müxtəlif icra yollarından birini seçmək üçün istifadə olunur. Xüsusilə çoxlu if – else if – else yazmaq əvəzinə, kodu daha oxunaqlı, səliqəli və idarəolunan etmək üçün nəzərdə tutulub.</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Burada:</a:t>
            </a:r>
          </a:p>
          <a:p>
            <a:pPr marL="742950" lvl="1" indent="-285750">
              <a:buFont typeface="Arial" panose="020B0604020202020204" pitchFamily="34" charset="0"/>
              <a:buChar char="•"/>
            </a:pPr>
            <a:r>
              <a:rPr lang="en-US" sz="1400" b="1"/>
              <a:t>ifadə</a:t>
            </a:r>
            <a:r>
              <a:rPr lang="en-US" sz="1400"/>
              <a:t> – int, char, enum tipli sabit dəyər verən ifadə olmalıdır</a:t>
            </a:r>
          </a:p>
          <a:p>
            <a:pPr marL="742950" lvl="1" indent="-285750">
              <a:buFont typeface="Arial" panose="020B0604020202020204" pitchFamily="34" charset="0"/>
              <a:buChar char="•"/>
            </a:pPr>
            <a:r>
              <a:rPr lang="en-US" sz="1400" b="1"/>
              <a:t>case</a:t>
            </a:r>
            <a:r>
              <a:rPr lang="en-US" sz="1400"/>
              <a:t> – müqayisə olunan konkret dəyər</a:t>
            </a:r>
          </a:p>
          <a:p>
            <a:pPr marL="742950" lvl="1" indent="-285750">
              <a:buFont typeface="Arial" panose="020B0604020202020204" pitchFamily="34" charset="0"/>
              <a:buChar char="•"/>
            </a:pPr>
            <a:r>
              <a:rPr lang="en-US" sz="1400" b="1"/>
              <a:t>break</a:t>
            </a:r>
            <a:r>
              <a:rPr lang="en-US" sz="1400"/>
              <a:t> – switch blokundan çıxış edir</a:t>
            </a:r>
          </a:p>
          <a:p>
            <a:pPr marL="742950" lvl="1" indent="-285750">
              <a:buFont typeface="Arial" panose="020B0604020202020204" pitchFamily="34" charset="0"/>
              <a:buChar char="•"/>
            </a:pPr>
            <a:r>
              <a:rPr lang="en-US" sz="1400" b="1"/>
              <a:t>default</a:t>
            </a:r>
            <a:r>
              <a:rPr lang="en-US" sz="1400"/>
              <a:t> – heç bir case uyğun gəlmədikdə icra olunur</a:t>
            </a:r>
          </a:p>
          <a:p>
            <a:endParaRPr lang="en-US" sz="1400"/>
          </a:p>
          <a:p>
            <a:endParaRPr lang="en-US" sz="1400"/>
          </a:p>
          <a:p>
            <a:r>
              <a:rPr lang="en-US" sz="1400"/>
              <a:t>switch case nə məqsədlə istifadə edilir?</a:t>
            </a:r>
          </a:p>
          <a:p>
            <a:pPr marL="742950" lvl="1" indent="-285750">
              <a:buFont typeface="Arial" panose="020B0604020202020204" pitchFamily="34" charset="0"/>
              <a:buChar char="•"/>
            </a:pPr>
            <a:r>
              <a:rPr lang="en-US" sz="1400"/>
              <a:t>Menyu əsaslı proqramlarda</a:t>
            </a:r>
          </a:p>
          <a:p>
            <a:pPr marL="742950" lvl="1" indent="-285750">
              <a:buFont typeface="Arial" panose="020B0604020202020204" pitchFamily="34" charset="0"/>
              <a:buChar char="•"/>
            </a:pPr>
            <a:r>
              <a:rPr lang="en-US" sz="1400"/>
              <a:t>Seçimlərə görə fərqli əməliyyatlar aparmaq üçün</a:t>
            </a:r>
          </a:p>
          <a:p>
            <a:pPr marL="742950" lvl="1" indent="-285750">
              <a:buFont typeface="Arial" panose="020B0604020202020204" pitchFamily="34" charset="0"/>
              <a:buChar char="•"/>
            </a:pPr>
            <a:r>
              <a:rPr lang="en-US" sz="1400"/>
              <a:t>Klaviaturadan daxil edilən komandalara reaksiya vermək üçün</a:t>
            </a:r>
          </a:p>
          <a:p>
            <a:pPr marL="742950" lvl="1" indent="-285750">
              <a:buFont typeface="Arial" panose="020B0604020202020204" pitchFamily="34" charset="0"/>
              <a:buChar char="•"/>
            </a:pPr>
            <a:r>
              <a:rPr lang="en-US" sz="1400"/>
              <a:t>Kodda qərar mexanizmini sadələşdirmək üçün</a:t>
            </a:r>
          </a:p>
          <a:p>
            <a:endParaRPr lang="en-US" sz="1400"/>
          </a:p>
          <a:p>
            <a:endParaRPr lang="ru-RU" sz="1400"/>
          </a:p>
        </p:txBody>
      </p:sp>
      <p:pic>
        <p:nvPicPr>
          <p:cNvPr id="3" name="Picture 2" descr="A screen shot of a computer&#10;&#10;AI-generated content may be incorrect.">
            <a:extLst>
              <a:ext uri="{FF2B5EF4-FFF2-40B4-BE49-F238E27FC236}">
                <a16:creationId xmlns:a16="http://schemas.microsoft.com/office/drawing/2014/main" id="{AC079D15-DCBB-A343-BAFE-72759783204E}"/>
              </a:ext>
            </a:extLst>
          </p:cNvPr>
          <p:cNvPicPr>
            <a:picLocks noChangeAspect="1"/>
          </p:cNvPicPr>
          <p:nvPr/>
        </p:nvPicPr>
        <p:blipFill>
          <a:blip r:embed="rId2"/>
          <a:stretch>
            <a:fillRect/>
          </a:stretch>
        </p:blipFill>
        <p:spPr>
          <a:xfrm>
            <a:off x="0" y="567358"/>
            <a:ext cx="2530059" cy="2270957"/>
          </a:xfrm>
          <a:prstGeom prst="rect">
            <a:avLst/>
          </a:prstGeom>
        </p:spPr>
      </p:pic>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678290" cy="1677126"/>
          </a:xfrm>
          <a:prstGeom prst="rect">
            <a:avLst/>
          </a:prstGeom>
          <a:noFill/>
        </p:spPr>
        <p:txBody>
          <a:bodyPr wrap="square">
            <a:spAutoFit/>
          </a:bodyPr>
          <a:lstStyle/>
          <a:p>
            <a:pPr>
              <a:lnSpc>
                <a:spcPct val="150000"/>
              </a:lnSpc>
            </a:pPr>
            <a:r>
              <a:rPr lang="en-US" sz="1400"/>
              <a:t>Bu proqramın məqsədi istifadəçinin daxil etdiyi 1–7 arası rəqəmə uyğun həftənin gününü switch case vasitəsilə ekranda göstərməkdir. Əgər daxil edilən dəyər bu aralığa uyğun deyilsə, proqram yanlış seçim edildiyini bildirir.</a:t>
            </a:r>
            <a:endParaRPr lang="az-Latn-AZ" sz="1400"/>
          </a:p>
          <a:p>
            <a:pPr>
              <a:lnSpc>
                <a:spcPct val="150000"/>
              </a:lnSpc>
            </a:pPr>
            <a:endParaRPr lang="az-Latn-AZ" sz="1400"/>
          </a:p>
          <a:p>
            <a:pPr>
              <a:lnSpc>
                <a:spcPct val="150000"/>
              </a:lnSpc>
            </a:pPr>
            <a:endParaRPr lang="az-Latn-AZ" sz="1400"/>
          </a:p>
          <a:p>
            <a:pPr>
              <a:lnSpc>
                <a:spcPct val="150000"/>
              </a:lnSpc>
            </a:pP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FD8A8018-5E7B-7721-2A71-1E28387ED1D0}"/>
              </a:ext>
            </a:extLst>
          </p:cNvPr>
          <p:cNvPicPr>
            <a:picLocks noChangeAspect="1"/>
          </p:cNvPicPr>
          <p:nvPr/>
        </p:nvPicPr>
        <p:blipFill>
          <a:blip r:embed="rId2"/>
          <a:stretch>
            <a:fillRect/>
          </a:stretch>
        </p:blipFill>
        <p:spPr>
          <a:xfrm>
            <a:off x="8681534" y="0"/>
            <a:ext cx="3510466" cy="6858000"/>
          </a:xfrm>
          <a:prstGeom prst="rect">
            <a:avLst/>
          </a:prstGeom>
        </p:spPr>
      </p:pic>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Əgər break yazılmasa, </a:t>
            </a:r>
            <a:r>
              <a:rPr lang="en-US" sz="1400" b="1">
                <a:highlight>
                  <a:srgbClr val="FFFF00"/>
                </a:highlight>
              </a:rPr>
              <a:t>fall-through</a:t>
            </a:r>
            <a:r>
              <a:rPr lang="en-US" sz="1400"/>
              <a:t> (axın davam etmə) baş verir.</a:t>
            </a:r>
            <a:endParaRPr lang="az-Latn-AZ" sz="1400"/>
          </a:p>
          <a:p>
            <a:endParaRPr lang="az-Latn-AZ" sz="1400"/>
          </a:p>
          <a:p>
            <a:pPr marL="285750" indent="-285750">
              <a:buFont typeface="Arial" panose="020B0604020202020204" pitchFamily="34" charset="0"/>
              <a:buChar char="•"/>
            </a:pPr>
            <a:r>
              <a:rPr lang="en-US" sz="1400"/>
              <a:t>break olmadan nümunə</a:t>
            </a:r>
            <a:r>
              <a:rPr lang="az-Latn-AZ" sz="1400"/>
              <a:t>:  case 2 uyğun gəldikdən sonra aşağıdakı bütün case-lər icra olunur.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Fall-through-un düzgün istifadəsi. Bəzən bu davranış bilərəkdən istifadə olunur.</a:t>
            </a:r>
            <a:r>
              <a:rPr lang="az-Latn-AZ" sz="1400"/>
              <a:t> Burada A, B, C üçün eyni nəticə verilir.</a:t>
            </a:r>
          </a:p>
          <a:p>
            <a:endParaRPr lang="az-Latn-AZ" sz="1400"/>
          </a:p>
          <a:p>
            <a:endParaRPr lang="ru-RU" sz="1400"/>
          </a:p>
        </p:txBody>
      </p:sp>
      <p:pic>
        <p:nvPicPr>
          <p:cNvPr id="3" name="Picture 2" descr="A screen shot of a computer code&#10;&#10;AI-generated content may be incorrect.">
            <a:extLst>
              <a:ext uri="{FF2B5EF4-FFF2-40B4-BE49-F238E27FC236}">
                <a16:creationId xmlns:a16="http://schemas.microsoft.com/office/drawing/2014/main" id="{50A30057-2182-B3EE-6CDD-99F6917E9D0C}"/>
              </a:ext>
            </a:extLst>
          </p:cNvPr>
          <p:cNvPicPr>
            <a:picLocks noChangeAspect="1"/>
          </p:cNvPicPr>
          <p:nvPr/>
        </p:nvPicPr>
        <p:blipFill>
          <a:blip r:embed="rId2"/>
          <a:stretch>
            <a:fillRect/>
          </a:stretch>
        </p:blipFill>
        <p:spPr>
          <a:xfrm>
            <a:off x="0" y="733451"/>
            <a:ext cx="1554615" cy="2088061"/>
          </a:xfrm>
          <a:prstGeom prst="rect">
            <a:avLst/>
          </a:prstGeom>
        </p:spPr>
      </p:pic>
      <p:pic>
        <p:nvPicPr>
          <p:cNvPr id="6" name="Picture 5" descr="A screen shot of a computer code&#10;&#10;AI-generated content may be incorrect.">
            <a:extLst>
              <a:ext uri="{FF2B5EF4-FFF2-40B4-BE49-F238E27FC236}">
                <a16:creationId xmlns:a16="http://schemas.microsoft.com/office/drawing/2014/main" id="{E2D3797A-A7F0-A7F0-EA46-330DA0D62238}"/>
              </a:ext>
            </a:extLst>
          </p:cNvPr>
          <p:cNvPicPr>
            <a:picLocks noChangeAspect="1"/>
          </p:cNvPicPr>
          <p:nvPr/>
        </p:nvPicPr>
        <p:blipFill>
          <a:blip r:embed="rId3"/>
          <a:stretch>
            <a:fillRect/>
          </a:stretch>
        </p:blipFill>
        <p:spPr>
          <a:xfrm>
            <a:off x="0" y="3568959"/>
            <a:ext cx="1874682" cy="2690093"/>
          </a:xfrm>
          <a:prstGeom prst="rect">
            <a:avLst/>
          </a:prstGeom>
        </p:spPr>
      </p:pic>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en-US" sz="1400"/>
              <a:t>C dilində switch case üçün məhdudiyyətlər:</a:t>
            </a:r>
            <a:r>
              <a:rPr lang="az-Latn-AZ" sz="1400"/>
              <a:t> </a:t>
            </a:r>
            <a:r>
              <a:rPr lang="az-Latn-AZ" sz="1400" b="1">
                <a:highlight>
                  <a:srgbClr val="FF0000"/>
                </a:highlight>
              </a:rPr>
              <a:t>BU MÖVZUNU İNDİLİK SADƏCƏ OXUYUN VƏ KEÇİN</a:t>
            </a:r>
            <a:r>
              <a:rPr lang="az-Latn-AZ" sz="1400"/>
              <a:t>. </a:t>
            </a:r>
          </a:p>
          <a:p>
            <a:pPr marL="742950" lvl="1" indent="-285750">
              <a:lnSpc>
                <a:spcPct val="150000"/>
              </a:lnSpc>
              <a:buFont typeface="Arial" panose="020B0604020202020204" pitchFamily="34" charset="0"/>
              <a:buChar char="•"/>
            </a:pPr>
            <a:r>
              <a:rPr lang="en-US" sz="1400"/>
              <a:t>case dəyərləri sabit (constant) olmalıdır</a:t>
            </a:r>
          </a:p>
          <a:p>
            <a:pPr marL="742950" lvl="1" indent="-285750">
              <a:lnSpc>
                <a:spcPct val="150000"/>
              </a:lnSpc>
              <a:buFont typeface="Arial" panose="020B0604020202020204" pitchFamily="34" charset="0"/>
              <a:buChar char="•"/>
            </a:pPr>
            <a:r>
              <a:rPr lang="en-US" sz="1400"/>
              <a:t>float və double ilə işləməz</a:t>
            </a:r>
          </a:p>
          <a:p>
            <a:pPr marL="742950" lvl="1" indent="-285750">
              <a:lnSpc>
                <a:spcPct val="150000"/>
              </a:lnSpc>
              <a:buFont typeface="Arial" panose="020B0604020202020204" pitchFamily="34" charset="0"/>
              <a:buChar char="•"/>
            </a:pPr>
            <a:r>
              <a:rPr lang="az-Latn-AZ" sz="1400"/>
              <a:t>ş</a:t>
            </a:r>
            <a:r>
              <a:rPr lang="en-US" sz="1400"/>
              <a:t>ərt ifadələri (x &gt; 5) yazmaq olmaz</a:t>
            </a:r>
            <a:endParaRPr lang="az-Latn-AZ" sz="1400"/>
          </a:p>
          <a:p>
            <a:pPr marL="742950" lvl="1" indent="-285750">
              <a:lnSpc>
                <a:spcPct val="150000"/>
              </a:lnSpc>
              <a:buFont typeface="Arial" panose="020B0604020202020204" pitchFamily="34" charset="0"/>
              <a:buChar char="•"/>
            </a:pPr>
            <a:r>
              <a:rPr lang="en-US" sz="1400"/>
              <a:t>string (char *) ilə birbaşa işləməz</a:t>
            </a:r>
            <a:br>
              <a:rPr lang="az-Latn-AZ" sz="1400"/>
            </a:br>
            <a:endParaRPr lang="az-Latn-AZ" sz="1400"/>
          </a:p>
          <a:p>
            <a:pPr marL="1200150" lvl="2" indent="-285750">
              <a:lnSpc>
                <a:spcPct val="150000"/>
              </a:lnSpc>
              <a:buFont typeface="Wingdings" panose="05000000000000000000" pitchFamily="2" charset="2"/>
              <a:buChar char="§"/>
            </a:pPr>
            <a:r>
              <a:rPr lang="en-US" sz="1400"/>
              <a:t>Bu o deməkdir ki:</a:t>
            </a:r>
          </a:p>
          <a:p>
            <a:pPr marL="1657350" lvl="3" indent="-285750">
              <a:lnSpc>
                <a:spcPct val="150000"/>
              </a:lnSpc>
              <a:buFont typeface="Wingdings" panose="05000000000000000000" pitchFamily="2" charset="2"/>
              <a:buChar char="q"/>
            </a:pPr>
            <a:r>
              <a:rPr lang="en-US" sz="1400"/>
              <a:t>"Ali" → yaddaşda bir massivdir</a:t>
            </a:r>
            <a:r>
              <a:rPr lang="az-Latn-AZ" sz="1400"/>
              <a:t>. Yəni ayrı-ayrı dəyərlərdir:    </a:t>
            </a:r>
            <a:r>
              <a:rPr lang="az-Latn-AZ" sz="1400" b="1">
                <a:highlight>
                  <a:srgbClr val="00FF00"/>
                </a:highlight>
              </a:rPr>
              <a:t>A | l | i | \0</a:t>
            </a:r>
            <a:endParaRPr lang="en-US" sz="1400" b="1">
              <a:highlight>
                <a:srgbClr val="00FF00"/>
              </a:highlight>
            </a:endParaRPr>
          </a:p>
          <a:p>
            <a:pPr marL="1657350" lvl="3" indent="-285750">
              <a:lnSpc>
                <a:spcPct val="150000"/>
              </a:lnSpc>
              <a:buFont typeface="Wingdings" panose="05000000000000000000" pitchFamily="2" charset="2"/>
              <a:buChar char="q"/>
            </a:pPr>
            <a:r>
              <a:rPr lang="en-US" sz="1400"/>
              <a:t>ad → həmin massivin adresini saxlayır</a:t>
            </a:r>
            <a:r>
              <a:rPr lang="az-Latn-AZ" sz="1400"/>
              <a:t>:   </a:t>
            </a:r>
            <a:r>
              <a:rPr lang="az-Latn-AZ" sz="1400" b="1">
                <a:highlight>
                  <a:srgbClr val="00FF00"/>
                </a:highlight>
              </a:rPr>
              <a:t>ad  ─────▶  A | l | i | \0</a:t>
            </a:r>
            <a:endParaRPr lang="en-US" sz="1400" b="1">
              <a:highlight>
                <a:srgbClr val="00FF00"/>
              </a:highlight>
            </a:endParaRPr>
          </a:p>
          <a:p>
            <a:pPr marL="1657350" lvl="3" indent="-285750">
              <a:lnSpc>
                <a:spcPct val="150000"/>
              </a:lnSpc>
              <a:buFont typeface="Wingdings" panose="05000000000000000000" pitchFamily="2" charset="2"/>
              <a:buChar char="q"/>
            </a:pPr>
            <a:r>
              <a:rPr lang="en-US" sz="1400"/>
              <a:t>Yəni ad bir mətn deyil, adresdir.</a:t>
            </a:r>
            <a:r>
              <a:rPr lang="az-Latn-AZ" sz="1400"/>
              <a:t> Yəni </a:t>
            </a:r>
            <a:r>
              <a:rPr lang="az-Latn-AZ" sz="1400" b="1">
                <a:highlight>
                  <a:srgbClr val="00FF00"/>
                </a:highlight>
              </a:rPr>
              <a:t>ad = “Ali”</a:t>
            </a:r>
            <a:r>
              <a:rPr lang="az-Latn-AZ" sz="1400"/>
              <a:t> sözünün başladığı yerin ünvanı</a:t>
            </a:r>
            <a:endParaRPr lang="en-US" sz="1400"/>
          </a:p>
          <a:p>
            <a:pPr lvl="1">
              <a:lnSpc>
                <a:spcPct val="150000"/>
              </a:lnSpc>
            </a:pPr>
            <a:endParaRPr lang="az-Latn-AZ" sz="1400"/>
          </a:p>
          <a:p>
            <a:pPr lvl="1">
              <a:lnSpc>
                <a:spcPct val="150000"/>
              </a:lnSpc>
            </a:pPr>
            <a:endParaRPr lang="az-Latn-AZ" sz="1400"/>
          </a:p>
          <a:p>
            <a:r>
              <a:rPr lang="en-US" sz="1400" b="1">
                <a:highlight>
                  <a:srgbClr val="FFFF00"/>
                </a:highlight>
              </a:rPr>
              <a:t>switch yalnız ədəd və ya tək hərf ilə işləyir, söz (string) ilə işləmir</a:t>
            </a:r>
            <a:r>
              <a:rPr lang="az-Latn-AZ" sz="1400" b="1">
                <a:highlight>
                  <a:srgbClr val="FFFF00"/>
                </a:highlight>
              </a:rPr>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Səbəb: "Ali" bir sözdür, switch söz ilə işləməz çünki switch söz oxuya bilmir. </a:t>
            </a:r>
            <a:endParaRPr lang="ru-RU" sz="1400"/>
          </a:p>
        </p:txBody>
      </p:sp>
      <p:pic>
        <p:nvPicPr>
          <p:cNvPr id="3" name="Picture 2">
            <a:extLst>
              <a:ext uri="{FF2B5EF4-FFF2-40B4-BE49-F238E27FC236}">
                <a16:creationId xmlns:a16="http://schemas.microsoft.com/office/drawing/2014/main" id="{241DB7C5-44D0-53FE-AD49-27DA926B109D}"/>
              </a:ext>
            </a:extLst>
          </p:cNvPr>
          <p:cNvPicPr>
            <a:picLocks noChangeAspect="1"/>
          </p:cNvPicPr>
          <p:nvPr/>
        </p:nvPicPr>
        <p:blipFill>
          <a:blip r:embed="rId2"/>
          <a:stretch>
            <a:fillRect/>
          </a:stretch>
        </p:blipFill>
        <p:spPr>
          <a:xfrm>
            <a:off x="828270" y="1543581"/>
            <a:ext cx="1833059" cy="359864"/>
          </a:xfrm>
          <a:prstGeom prst="rect">
            <a:avLst/>
          </a:prstGeom>
        </p:spPr>
      </p:pic>
      <p:pic>
        <p:nvPicPr>
          <p:cNvPr id="6" name="Picture 5" descr="A computer screen shot of text&#10;&#10;AI-generated content may be incorrect.">
            <a:extLst>
              <a:ext uri="{FF2B5EF4-FFF2-40B4-BE49-F238E27FC236}">
                <a16:creationId xmlns:a16="http://schemas.microsoft.com/office/drawing/2014/main" id="{E2B439F5-0AAF-4FEC-66A1-4043DF29B6D4}"/>
              </a:ext>
            </a:extLst>
          </p:cNvPr>
          <p:cNvPicPr>
            <a:picLocks noChangeAspect="1"/>
          </p:cNvPicPr>
          <p:nvPr/>
        </p:nvPicPr>
        <p:blipFill>
          <a:blip r:embed="rId3"/>
          <a:stretch>
            <a:fillRect/>
          </a:stretch>
        </p:blipFill>
        <p:spPr>
          <a:xfrm>
            <a:off x="74644" y="4072250"/>
            <a:ext cx="3037379" cy="1964655"/>
          </a:xfrm>
          <a:prstGeom prst="rect">
            <a:avLst/>
          </a:prstGeom>
        </p:spPr>
      </p:pic>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 birbaşa Arduinoya qoş</a:t>
            </a:r>
            <a:r>
              <a:rPr lang="az-Latn-AZ" sz="1400"/>
              <a:t>ula</a:t>
            </a:r>
            <a:r>
              <a:rPr lang="en-US" sz="1400"/>
              <a:t> bilməz çünki motor çox cərəyan çəkir.</a:t>
            </a:r>
            <a:endParaRPr lang="az-Latn-AZ" sz="1400"/>
          </a:p>
          <a:p>
            <a:endParaRPr lang="az-Latn-AZ" sz="1400"/>
          </a:p>
          <a:p>
            <a:r>
              <a:rPr lang="en-US" sz="1400" b="1"/>
              <a:t>Ona görə </a:t>
            </a:r>
            <a:r>
              <a:rPr lang="az-Latn-AZ" sz="1400" b="1"/>
              <a:t>də </a:t>
            </a:r>
            <a:r>
              <a:rPr lang="en-US" sz="1400" b="1"/>
              <a:t>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descr="A blue circuit board with many different colored wires&#10;&#10;AI-generated content may be incorrect.">
            <a:extLst>
              <a:ext uri="{FF2B5EF4-FFF2-40B4-BE49-F238E27FC236}">
                <a16:creationId xmlns:a16="http://schemas.microsoft.com/office/drawing/2014/main" id="{4A69FA15-3BF4-2B57-C6AE-27191A53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2" y="0"/>
            <a:ext cx="11362015" cy="6858000"/>
          </a:xfrm>
          <a:prstGeom prst="rect">
            <a:avLst/>
          </a:prstGeom>
        </p:spPr>
      </p:pic>
    </p:spTree>
    <p:extLst>
      <p:ext uri="{BB962C8B-B14F-4D97-AF65-F5344CB8AC3E}">
        <p14:creationId xmlns:p14="http://schemas.microsoft.com/office/powerpoint/2010/main" val="2973348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1938891" y="0"/>
            <a:ext cx="8314218" cy="68580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23647" cy="6355586"/>
          </a:xfrm>
          <a:prstGeom prst="rect">
            <a:avLst/>
          </a:prstGeom>
          <a:noFill/>
        </p:spPr>
        <p:txBody>
          <a:bodyPr wrap="square">
            <a:spAutoFit/>
          </a:bodyPr>
          <a:lstStyle/>
          <a:p>
            <a:r>
              <a:rPr lang="en-US" sz="1100" b="1"/>
              <a:t>Əgər naməlum komponent olarsa</a:t>
            </a:r>
            <a:r>
              <a:rPr lang="en-US" sz="1100"/>
              <a:t>:</a:t>
            </a:r>
            <a:endParaRPr lang="az-Latn-AZ" sz="1100"/>
          </a:p>
          <a:p>
            <a:pPr marL="800100" lvl="1" indent="-342900">
              <a:buFont typeface="+mj-lt"/>
              <a:buAutoNum type="arabicPeriod"/>
            </a:pPr>
            <a:r>
              <a:rPr lang="az-Latn-AZ" sz="1100"/>
              <a:t>Datasheet aç</a:t>
            </a:r>
          </a:p>
          <a:p>
            <a:pPr marL="800100" lvl="1" indent="-342900">
              <a:buFont typeface="+mj-lt"/>
              <a:buAutoNum type="arabicPeriod"/>
            </a:pPr>
            <a:r>
              <a:rPr lang="az-Latn-AZ" sz="1100"/>
              <a:t>Analog / Digital tap</a:t>
            </a:r>
          </a:p>
          <a:p>
            <a:pPr marL="800100" lvl="1" indent="-342900">
              <a:buFont typeface="+mj-lt"/>
              <a:buAutoNum type="arabicPeriod"/>
            </a:pPr>
            <a:r>
              <a:rPr lang="az-Latn-AZ" sz="1100"/>
              <a:t>Gərginliyi yoxla</a:t>
            </a:r>
          </a:p>
          <a:p>
            <a:pPr marL="800100" lvl="1" indent="-342900">
              <a:buFont typeface="+mj-lt"/>
              <a:buAutoNum type="arabicPeriod"/>
            </a:pPr>
            <a:r>
              <a:rPr lang="az-Latn-AZ" sz="1100"/>
              <a:t>Cərəyanı yoxla</a:t>
            </a:r>
          </a:p>
          <a:p>
            <a:pPr marL="800100" lvl="1" indent="-342900">
              <a:buFont typeface="+mj-lt"/>
              <a:buAutoNum type="arabicPeriod"/>
            </a:pPr>
            <a:r>
              <a:rPr lang="az-Latn-AZ" sz="1100"/>
              <a:t>Lazımdırsa driver istifadə et</a:t>
            </a:r>
          </a:p>
          <a:p>
            <a:pPr marL="800100" lvl="1" indent="-342900">
              <a:buFont typeface="+mj-lt"/>
              <a:buAutoNum type="arabicPeriod"/>
            </a:pPr>
            <a:endParaRPr lang="en-US" sz="1100"/>
          </a:p>
          <a:p>
            <a:pPr lvl="1"/>
            <a:endParaRPr lang="en-US" sz="1100"/>
          </a:p>
          <a:p>
            <a:pPr marL="0" lvl="1"/>
            <a:r>
              <a:rPr lang="en-US" sz="1100"/>
              <a:t>ATmega328-də bir çox pin eyni əsas işi görür. M</a:t>
            </a:r>
            <a:r>
              <a:rPr lang="az-Latn-AZ" sz="1100"/>
              <a:t>əsələn,</a:t>
            </a:r>
            <a:r>
              <a:rPr lang="en-US" sz="1100"/>
              <a:t> açıq-bağlı (digital 0 və 1) siqnal vermək və ya oxumaq</a:t>
            </a:r>
            <a:r>
              <a:rPr lang="az-Latn-AZ" sz="1100"/>
              <a:t> kimi</a:t>
            </a:r>
            <a:r>
              <a:rPr lang="en-US" sz="1100"/>
              <a:t>.</a:t>
            </a:r>
          </a:p>
          <a:p>
            <a:pPr marL="0" lvl="1"/>
            <a:endParaRPr lang="en-US" sz="1100"/>
          </a:p>
          <a:p>
            <a:pPr marL="0" lvl="1"/>
            <a:r>
              <a:rPr lang="en-US" sz="1100"/>
              <a:t>Bu səbəbdən PD7, PB0, PB4 və</a:t>
            </a:r>
            <a:r>
              <a:rPr lang="az-Latn-AZ" sz="1100"/>
              <a:t>.s kimi</a:t>
            </a:r>
            <a:r>
              <a:rPr lang="en-US" sz="1100"/>
              <a:t> oxşar pinlər sadə LED yandırmaq, düymə oxumaq kimi işlərdə bir-birini əvəz edə bilir.</a:t>
            </a:r>
          </a:p>
          <a:p>
            <a:pPr marL="0" lvl="1"/>
            <a:endParaRPr lang="en-US" sz="1100"/>
          </a:p>
          <a:p>
            <a:pPr marL="0" lvl="1"/>
            <a:r>
              <a:rPr lang="en-US" sz="1100"/>
              <a:t>Lakin bəzi pinlərin bu əsas funksiyadan əlavə olaraq PWM, SPI, I2C və ya Serial kimi xüsusi imkanları da olur.</a:t>
            </a:r>
          </a:p>
          <a:p>
            <a:pPr marL="0" lvl="1"/>
            <a:endParaRPr lang="en-US" sz="1100"/>
          </a:p>
          <a:p>
            <a:pPr marL="0" lvl="1"/>
            <a:r>
              <a:rPr lang="en-US" sz="1100"/>
              <a:t>Məhz buna görə sadə işlərdə adətən əlavə xüsusiyyəti olmayan pinlər seçilir ki, xüsusi pinlər gələcək ehtiyaclar üçün boş qalsın.</a:t>
            </a:r>
          </a:p>
          <a:p>
            <a:pPr marL="0" lvl="1"/>
            <a:endParaRPr lang="en-US" sz="1100"/>
          </a:p>
          <a:p>
            <a:pPr marL="0" lvl="1"/>
            <a:r>
              <a:rPr lang="en-US" sz="1100"/>
              <a:t>Yəni pinlərin çoxu eyni işi görə bilir, fərq onların sahib olduğu əlavə imkanlardadır.</a:t>
            </a:r>
          </a:p>
          <a:p>
            <a:pPr marL="0" lvl="1"/>
            <a:endParaRPr lang="en-US" sz="1100"/>
          </a:p>
          <a:p>
            <a:pPr marL="0" lvl="1"/>
            <a:endParaRPr lang="az-Latn-AZ" sz="1100"/>
          </a:p>
          <a:p>
            <a:pPr marL="171450" lvl="1" indent="-171450">
              <a:buFont typeface="Wingdings" panose="05000000000000000000" pitchFamily="2" charset="2"/>
              <a:buChar char="q"/>
            </a:pPr>
            <a:r>
              <a:rPr lang="en-US" sz="1100" b="1"/>
              <a:t>PWM</a:t>
            </a:r>
            <a:r>
              <a:rPr lang="en-US" sz="1100"/>
              <a:t> – sabit gərginliklə LED parlaqlığını və motor sürətini tənzimləmək üçün istifadə olunur.</a:t>
            </a:r>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SPI</a:t>
            </a:r>
            <a:r>
              <a:rPr lang="az-Latn-AZ" sz="1100" b="1"/>
              <a:t> (Serial Peripheral Interface)</a:t>
            </a:r>
            <a:r>
              <a:rPr lang="en-US" sz="1100"/>
              <a:t> – Arduino-nun ekran, SD kart kimi qurğularla çox sürətli məlumat mübadiləsi aparması üçün istifadə olunur.</a:t>
            </a:r>
            <a:r>
              <a:rPr lang="az-Latn-AZ" sz="1100"/>
              <a:t> </a:t>
            </a:r>
            <a:r>
              <a:rPr lang="en-US" sz="1100" b="1"/>
              <a:t>SPI</a:t>
            </a:r>
            <a:r>
              <a:rPr lang="en-US" sz="1100"/>
              <a:t> Arduino-nun özündən kənarda olan cihazlarla </a:t>
            </a:r>
            <a:r>
              <a:rPr lang="en-US" sz="1100" b="1"/>
              <a:t>çox sürətli şəkildə danışması</a:t>
            </a:r>
            <a:r>
              <a:rPr lang="en-US" sz="1100"/>
              <a:t> üçün istifadə olunan rabitə üsuludur.</a:t>
            </a:r>
            <a:r>
              <a:rPr lang="az-Latn-AZ" sz="1100"/>
              <a:t> </a:t>
            </a:r>
            <a:r>
              <a:rPr lang="en-US" sz="1100"/>
              <a:t>Məsələn, Arduino ekrana “bu yazını göstər” deyir və ya</a:t>
            </a:r>
            <a:r>
              <a:rPr lang="az-Latn-AZ" sz="1100"/>
              <a:t> hesabladığı məlumatı SD kartın yaddaşına saxlamağı tapşırır. Məsələn, Arduino temperaturu ölçür və sonra SD karta “25 dərəcə” məlumatını faylın içinə əlavə etməsini deyir. Bu əmrdən sonra SD kart həmin məlumatı saxlayır və Arduino sönsə belə məlumat itmir.</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I2C</a:t>
            </a:r>
            <a:r>
              <a:rPr lang="en-US" sz="1100"/>
              <a:t> </a:t>
            </a:r>
            <a:r>
              <a:rPr lang="az-Latn-AZ" sz="1100" b="1"/>
              <a:t>(Inter-Integrated Circuit) </a:t>
            </a:r>
            <a:r>
              <a:rPr lang="en-US" sz="1100"/>
              <a:t>– iki kabel ilə bir neçə sensor və modulla eyni anda ünsiyyət qurmaq üçün istifadə olunur.</a:t>
            </a:r>
            <a:r>
              <a:rPr lang="az-Latn-AZ" sz="1100"/>
              <a:t> Bu haqqda növbəti slaydda...</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Serial</a:t>
            </a:r>
            <a:r>
              <a:rPr lang="en-US" sz="1100"/>
              <a:t> – Arduino ilə kompüter və ya başqa cihaz arasında məlumat göndərmək və almaq üçün istifadə olunur.</a:t>
            </a:r>
            <a:r>
              <a:rPr lang="az-Latn-AZ" sz="1100"/>
              <a:t> Arduino üzərindəki TX və RX pinləri serial rabitəni təmin edən pinlərdir.</a:t>
            </a:r>
            <a:endParaRPr lang="en-US" sz="1100"/>
          </a:p>
        </p:txBody>
      </p:sp>
      <p:graphicFrame>
        <p:nvGraphicFramePr>
          <p:cNvPr id="2" name="Table 1">
            <a:extLst>
              <a:ext uri="{FF2B5EF4-FFF2-40B4-BE49-F238E27FC236}">
                <a16:creationId xmlns:a16="http://schemas.microsoft.com/office/drawing/2014/main" id="{31190A77-F9C3-F847-8829-2A247768E836}"/>
              </a:ext>
            </a:extLst>
          </p:cNvPr>
          <p:cNvGraphicFramePr>
            <a:graphicFrameLocks noGrp="1"/>
          </p:cNvGraphicFramePr>
          <p:nvPr>
            <p:extLst>
              <p:ext uri="{D42A27DB-BD31-4B8C-83A1-F6EECF244321}">
                <p14:modId xmlns:p14="http://schemas.microsoft.com/office/powerpoint/2010/main" val="2192007573"/>
              </p:ext>
            </p:extLst>
          </p:nvPr>
        </p:nvGraphicFramePr>
        <p:xfrm>
          <a:off x="6625269" y="0"/>
          <a:ext cx="5565109" cy="6857999"/>
        </p:xfrm>
        <a:graphic>
          <a:graphicData uri="http://schemas.openxmlformats.org/drawingml/2006/table">
            <a:tbl>
              <a:tblPr/>
              <a:tblGrid>
                <a:gridCol w="425347">
                  <a:extLst>
                    <a:ext uri="{9D8B030D-6E8A-4147-A177-3AD203B41FA5}">
                      <a16:colId xmlns:a16="http://schemas.microsoft.com/office/drawing/2014/main" val="1196698792"/>
                    </a:ext>
                  </a:extLst>
                </a:gridCol>
                <a:gridCol w="893532">
                  <a:extLst>
                    <a:ext uri="{9D8B030D-6E8A-4147-A177-3AD203B41FA5}">
                      <a16:colId xmlns:a16="http://schemas.microsoft.com/office/drawing/2014/main" val="4100530544"/>
                    </a:ext>
                  </a:extLst>
                </a:gridCol>
                <a:gridCol w="825206">
                  <a:extLst>
                    <a:ext uri="{9D8B030D-6E8A-4147-A177-3AD203B41FA5}">
                      <a16:colId xmlns:a16="http://schemas.microsoft.com/office/drawing/2014/main" val="1612556357"/>
                    </a:ext>
                  </a:extLst>
                </a:gridCol>
                <a:gridCol w="1582634">
                  <a:extLst>
                    <a:ext uri="{9D8B030D-6E8A-4147-A177-3AD203B41FA5}">
                      <a16:colId xmlns:a16="http://schemas.microsoft.com/office/drawing/2014/main" val="494564261"/>
                    </a:ext>
                  </a:extLst>
                </a:gridCol>
                <a:gridCol w="1838390">
                  <a:extLst>
                    <a:ext uri="{9D8B030D-6E8A-4147-A177-3AD203B41FA5}">
                      <a16:colId xmlns:a16="http://schemas.microsoft.com/office/drawing/2014/main" val="2944830333"/>
                    </a:ext>
                  </a:extLst>
                </a:gridCol>
              </a:tblGrid>
              <a:tr h="229447">
                <a:tc>
                  <a:txBody>
                    <a:bodyPr/>
                    <a:lstStyle/>
                    <a:p>
                      <a:r>
                        <a:rPr lang="en-US" sz="1200" b="1"/>
                        <a:t>Pin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Arduino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Texniki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it-IT" sz="1200" b="1"/>
                        <a:t>Uşaq dili ilə nə edir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Real misal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01799929"/>
                  </a:ext>
                </a:extLst>
              </a:tr>
              <a:tr h="236734">
                <a:tc>
                  <a:txBody>
                    <a:bodyPr/>
                    <a:lstStyle/>
                    <a:p>
                      <a:r>
                        <a:rPr lang="ru-RU" sz="1200"/>
                        <a:t>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RESET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Beyni yenidən başladır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Telefonu restart etmək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088465"/>
                  </a:ext>
                </a:extLst>
              </a:tr>
              <a:tr h="236734">
                <a:tc>
                  <a:txBody>
                    <a:bodyPr/>
                    <a:lstStyle/>
                    <a:p>
                      <a:r>
                        <a:rPr lang="ru-RU" sz="1200"/>
                        <a:t>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D0 (RX)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Qulaq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896966"/>
                  </a:ext>
                </a:extLst>
              </a:tr>
              <a:tr h="236734">
                <a:tc>
                  <a:txBody>
                    <a:bodyPr/>
                    <a:lstStyle/>
                    <a:p>
                      <a:r>
                        <a:rPr lang="ru-RU" sz="1200"/>
                        <a:t>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 (TX)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Danışır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Ağız</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6679"/>
                  </a:ext>
                </a:extLst>
              </a:tr>
              <a:tr h="236734">
                <a:tc>
                  <a:txBody>
                    <a:bodyPr/>
                    <a:lstStyle/>
                    <a:p>
                      <a:r>
                        <a:rPr lang="ru-RU" sz="1200"/>
                        <a:t>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Düymə oxuma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2594871"/>
                  </a:ext>
                </a:extLst>
              </a:tr>
              <a:tr h="236734">
                <a:tc>
                  <a:txBody>
                    <a:bodyPr/>
                    <a:lstStyle/>
                    <a:p>
                      <a:r>
                        <a:rPr lang="ru-RU" sz="1200"/>
                        <a:t>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D3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az-çox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zəif / güclü</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19809"/>
                  </a:ext>
                </a:extLst>
              </a:tr>
              <a:tr h="236734">
                <a:tc>
                  <a:txBody>
                    <a:bodyPr/>
                    <a:lstStyle/>
                    <a:p>
                      <a:r>
                        <a:rPr lang="ru-RU" sz="1200"/>
                        <a:t>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yandır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7086919"/>
                  </a:ext>
                </a:extLst>
              </a:tr>
              <a:tr h="236734">
                <a:tc>
                  <a:txBody>
                    <a:bodyPr/>
                    <a:lstStyle/>
                    <a:p>
                      <a:r>
                        <a:rPr lang="ru-RU" sz="1200"/>
                        <a:t>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7593752"/>
                  </a:ext>
                </a:extLst>
              </a:tr>
              <a:tr h="236734">
                <a:tc>
                  <a:txBody>
                    <a:bodyPr/>
                    <a:lstStyle/>
                    <a:p>
                      <a:r>
                        <a:rPr lang="ru-RU" sz="1200"/>
                        <a:t>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Elektriki geri aparır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07358"/>
                  </a:ext>
                </a:extLst>
              </a:tr>
              <a:tr h="236734">
                <a:tc>
                  <a:txBody>
                    <a:bodyPr/>
                    <a:lstStyle/>
                    <a:p>
                      <a:r>
                        <a:rPr lang="ru-RU" sz="1200"/>
                        <a:t>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476234"/>
                  </a:ext>
                </a:extLst>
              </a:tr>
              <a:tr h="236734">
                <a:tc>
                  <a:txBody>
                    <a:bodyPr/>
                    <a:lstStyle/>
                    <a:p>
                      <a:r>
                        <a:rPr lang="ru-RU" sz="1200"/>
                        <a:t>10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754166"/>
                  </a:ext>
                </a:extLst>
              </a:tr>
              <a:tr h="236734">
                <a:tc>
                  <a:txBody>
                    <a:bodyPr/>
                    <a:lstStyle/>
                    <a:p>
                      <a:r>
                        <a:rPr lang="ru-RU" sz="1200"/>
                        <a:t>11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D5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 sürəti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71326"/>
                  </a:ext>
                </a:extLst>
              </a:tr>
              <a:tr h="236734">
                <a:tc>
                  <a:txBody>
                    <a:bodyPr/>
                    <a:lstStyle/>
                    <a:p>
                      <a:r>
                        <a:rPr lang="ru-RU" sz="1200"/>
                        <a:t>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D6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parlaqlıq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16753"/>
                  </a:ext>
                </a:extLst>
              </a:tr>
              <a:tr h="236734">
                <a:tc>
                  <a:txBody>
                    <a:bodyPr/>
                    <a:lstStyle/>
                    <a:p>
                      <a:r>
                        <a:rPr lang="ru-RU" sz="1200"/>
                        <a:t>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Rele idarəsi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814339"/>
                  </a:ext>
                </a:extLst>
              </a:tr>
              <a:tr h="236734">
                <a:tc>
                  <a:txBody>
                    <a:bodyPr/>
                    <a:lstStyle/>
                    <a:p>
                      <a:r>
                        <a:rPr lang="ru-RU" sz="1200"/>
                        <a:t>14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ON/OFF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658778"/>
                  </a:ext>
                </a:extLst>
              </a:tr>
              <a:tr h="236734">
                <a:tc>
                  <a:txBody>
                    <a:bodyPr/>
                    <a:lstStyle/>
                    <a:p>
                      <a:r>
                        <a:rPr lang="ru-RU" sz="1200"/>
                        <a:t>15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D9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Güclü / zəif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Servo siqnal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396732"/>
                  </a:ext>
                </a:extLst>
              </a:tr>
              <a:tr h="236734">
                <a:tc>
                  <a:txBody>
                    <a:bodyPr/>
                    <a:lstStyle/>
                    <a:p>
                      <a:r>
                        <a:rPr lang="ru-RU" sz="1200"/>
                        <a:t>16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D10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3404549"/>
                  </a:ext>
                </a:extLst>
              </a:tr>
              <a:tr h="236734">
                <a:tc>
                  <a:txBody>
                    <a:bodyPr/>
                    <a:lstStyle/>
                    <a:p>
                      <a:r>
                        <a:rPr lang="ru-RU" sz="1200"/>
                        <a:t>17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D11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067229"/>
                  </a:ext>
                </a:extLst>
              </a:tr>
              <a:tr h="236734">
                <a:tc>
                  <a:txBody>
                    <a:bodyPr/>
                    <a:lstStyle/>
                    <a:p>
                      <a:r>
                        <a:rPr lang="ru-RU" sz="1200"/>
                        <a:t>18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Button</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606779"/>
                  </a:ext>
                </a:extLst>
              </a:tr>
              <a:tr h="236734">
                <a:tc>
                  <a:txBody>
                    <a:bodyPr/>
                    <a:lstStyle/>
                    <a:p>
                      <a:r>
                        <a:rPr lang="ru-RU" sz="1200"/>
                        <a:t>19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141511"/>
                  </a:ext>
                </a:extLst>
              </a:tr>
              <a:tr h="236734">
                <a:tc>
                  <a:txBody>
                    <a:bodyPr/>
                    <a:lstStyle/>
                    <a:p>
                      <a:r>
                        <a:rPr lang="ru-RU" sz="1200"/>
                        <a:t>20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üçün elektrik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Analog 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872586"/>
                  </a:ext>
                </a:extLst>
              </a:tr>
              <a:tr h="236734">
                <a:tc>
                  <a:txBody>
                    <a:bodyPr/>
                    <a:lstStyle/>
                    <a:p>
                      <a:r>
                        <a:rPr lang="ru-RU" sz="1200"/>
                        <a:t>21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Ölçü dəqiqliyi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Xətkeş başlanğıcı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75615"/>
                  </a:ext>
                </a:extLst>
              </a:tr>
              <a:tr h="236734">
                <a:tc>
                  <a:txBody>
                    <a:bodyPr/>
                    <a:lstStyle/>
                    <a:p>
                      <a:r>
                        <a:rPr lang="ru-RU" sz="1200"/>
                        <a:t>22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qayıdır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Torpaq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502938"/>
                  </a:ext>
                </a:extLst>
              </a:tr>
              <a:tr h="236734">
                <a:tc>
                  <a:txBody>
                    <a:bodyPr/>
                    <a:lstStyle/>
                    <a:p>
                      <a:r>
                        <a:rPr lang="ru-RU" sz="1200"/>
                        <a:t>23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İşıq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701456"/>
                  </a:ext>
                </a:extLst>
              </a:tr>
              <a:tr h="236734">
                <a:tc>
                  <a:txBody>
                    <a:bodyPr/>
                    <a:lstStyle/>
                    <a:p>
                      <a:r>
                        <a:rPr lang="ru-RU" sz="1200"/>
                        <a:t>24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Temperatur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582515"/>
                  </a:ext>
                </a:extLst>
              </a:tr>
              <a:tr h="236734">
                <a:tc>
                  <a:txBody>
                    <a:bodyPr/>
                    <a:lstStyle/>
                    <a:p>
                      <a:r>
                        <a:rPr lang="ru-RU" sz="1200"/>
                        <a:t>25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Potensiometr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935757"/>
                  </a:ext>
                </a:extLst>
              </a:tr>
              <a:tr h="236734">
                <a:tc>
                  <a:txBody>
                    <a:bodyPr/>
                    <a:lstStyle/>
                    <a:p>
                      <a:r>
                        <a:rPr lang="ru-RU" sz="1200"/>
                        <a:t>26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4685"/>
                  </a:ext>
                </a:extLst>
              </a:tr>
              <a:tr h="236734">
                <a:tc>
                  <a:txBody>
                    <a:bodyPr/>
                    <a:lstStyle/>
                    <a:p>
                      <a:r>
                        <a:rPr lang="ru-RU" sz="1200"/>
                        <a:t>27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data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86307"/>
                  </a:ext>
                </a:extLst>
              </a:tr>
              <a:tr h="236734">
                <a:tc>
                  <a:txBody>
                    <a:bodyPr/>
                    <a:lstStyle/>
                    <a:p>
                      <a:r>
                        <a:rPr lang="ru-RU" sz="1200"/>
                        <a:t>28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clock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19180"/>
                  </a:ext>
                </a:extLst>
              </a:tr>
            </a:tbl>
          </a:graphicData>
        </a:graphic>
      </p:graphicFrame>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Arduino-da I2C rabitəsi üçün xüsusi pinlər var, amma bunlar hər Arduino modelində fərqlidir.</a:t>
            </a:r>
          </a:p>
          <a:p>
            <a:endParaRPr lang="en-US" sz="1400"/>
          </a:p>
          <a:p>
            <a:r>
              <a:rPr lang="en-US" sz="1400"/>
              <a:t>Arduino Uno:</a:t>
            </a:r>
          </a:p>
          <a:p>
            <a:r>
              <a:rPr lang="en-US" sz="1400"/>
              <a:t>SDA (Data / məlumat xətti) → A4 pininə qoşulur və məlumatı daşıyır.</a:t>
            </a:r>
          </a:p>
          <a:p>
            <a:r>
              <a:rPr lang="en-US" sz="1400"/>
              <a:t>SCL (Clock / saat xətti) → A5 pininə qoşulur və növbəni təyin edir.</a:t>
            </a:r>
          </a:p>
          <a:p>
            <a:endParaRPr lang="en-US" sz="1400"/>
          </a:p>
          <a:p>
            <a:r>
              <a:rPr lang="en-US" sz="1400"/>
              <a:t>I2C-də SCL (Clock) xətti Arduino və sensorlar arasında məlumatın göndərilmə sürətini idarə edir. Yəni “saat” burda məlumatın hər bitinin göndərilmə vaxtını müəyyən edən siqnal deməkdir.</a:t>
            </a:r>
          </a:p>
          <a:p>
            <a:endParaRPr lang="en-US" sz="1400"/>
          </a:p>
        </p:txBody>
      </p:sp>
      <p:pic>
        <p:nvPicPr>
          <p:cNvPr id="3" name="Picture 2" descr="A cartoon character with eyes and arms and wires">
            <a:extLst>
              <a:ext uri="{FF2B5EF4-FFF2-40B4-BE49-F238E27FC236}">
                <a16:creationId xmlns:a16="http://schemas.microsoft.com/office/drawing/2014/main" id="{B307174D-79A7-5EDF-A83F-BF1C22BF9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16" y="2031325"/>
            <a:ext cx="7160368" cy="4773579"/>
          </a:xfrm>
          <a:prstGeom prst="rect">
            <a:avLst/>
          </a:prstGeom>
        </p:spPr>
      </p:pic>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 üçün kod yazmaq məqsədi ilə </a:t>
            </a:r>
            <a:r>
              <a:rPr lang="az-Latn-AZ" sz="1400" b="1">
                <a:solidFill>
                  <a:srgbClr val="FF0000"/>
                </a:solidFill>
              </a:rPr>
              <a:t>ARDUİNO İDE </a:t>
            </a:r>
            <a:r>
              <a:rPr lang="az-Latn-AZ" sz="1400"/>
              <a:t>qurmaq lazımdır. Arduino IDE Arduino üçün yazı yazdığın və onu lövhəyə (board-a) göndərdiyin proqramdır. </a:t>
            </a:r>
            <a:r>
              <a:rPr lang="az-Latn-AZ" sz="1400">
                <a:hlinkClick r:id="rId2"/>
              </a:rPr>
              <a:t>https://www.arduino.cc/en/software</a:t>
            </a:r>
            <a:endParaRPr lang="az-Latn-AZ" sz="1400"/>
          </a:p>
          <a:p>
            <a:endParaRPr lang="az-Latn-AZ" sz="1400"/>
          </a:p>
          <a:p>
            <a:endParaRPr lang="az-Latn-AZ" sz="1400"/>
          </a:p>
          <a:p>
            <a:r>
              <a:rPr lang="en-US" sz="1400"/>
              <a:t>Arduino IDE kompüterdə açılan bir proqramdır. Bu proqramda sən Arduino-ya nə etsin deyə yazı (kod) yazırsan.</a:t>
            </a:r>
            <a:endParaRPr lang="az-Latn-AZ" sz="1400"/>
          </a:p>
          <a:p>
            <a:endParaRPr lang="az-Latn-AZ" sz="1400"/>
          </a:p>
          <a:p>
            <a:r>
              <a:rPr lang="en-US" sz="1400"/>
              <a:t>Məsələn:</a:t>
            </a:r>
            <a:endParaRPr lang="az-Latn-AZ" sz="1400"/>
          </a:p>
          <a:p>
            <a:pPr marL="742950" lvl="1" indent="-285750">
              <a:lnSpc>
                <a:spcPct val="150000"/>
              </a:lnSpc>
              <a:buFont typeface="Wingdings" panose="05000000000000000000" pitchFamily="2" charset="2"/>
              <a:buChar char="q"/>
            </a:pPr>
            <a:r>
              <a:rPr lang="en-US" sz="1400"/>
              <a:t>LED yandırıb-söndürə bilərsən</a:t>
            </a:r>
          </a:p>
          <a:p>
            <a:pPr marL="742950" lvl="1" indent="-285750">
              <a:lnSpc>
                <a:spcPct val="150000"/>
              </a:lnSpc>
              <a:buFont typeface="Wingdings" panose="05000000000000000000" pitchFamily="2" charset="2"/>
              <a:buChar char="q"/>
            </a:pPr>
            <a:r>
              <a:rPr lang="en-US" sz="1400"/>
              <a:t>Motorun sürətini dəyişə bilərsən</a:t>
            </a:r>
          </a:p>
          <a:p>
            <a:pPr marL="742950" lvl="1" indent="-285750">
              <a:lnSpc>
                <a:spcPct val="150000"/>
              </a:lnSpc>
              <a:buFont typeface="Wingdings" panose="05000000000000000000" pitchFamily="2" charset="2"/>
              <a:buChar char="q"/>
            </a:pPr>
            <a:r>
              <a:rPr lang="en-US" sz="1400"/>
              <a:t>Sensorlardan məlumat oxuya bilərsən</a:t>
            </a:r>
          </a:p>
          <a:p>
            <a:pPr marL="742950" lvl="1" indent="-285750">
              <a:lnSpc>
                <a:spcPct val="150000"/>
              </a:lnSpc>
              <a:buFont typeface="Wingdings" panose="05000000000000000000" pitchFamily="2" charset="2"/>
              <a:buChar char="q"/>
            </a:pPr>
            <a:r>
              <a:rPr lang="en-US" sz="1400"/>
              <a:t>Ekrana yazı çıxara bilərsən</a:t>
            </a:r>
          </a:p>
          <a:p>
            <a:pPr marL="742950" lvl="1" indent="-285750">
              <a:lnSpc>
                <a:spcPct val="150000"/>
              </a:lnSpc>
              <a:buFont typeface="Wingdings" panose="05000000000000000000" pitchFamily="2" charset="2"/>
              <a:buChar char="q"/>
            </a:pPr>
            <a:r>
              <a:rPr lang="en-US" sz="1400"/>
              <a:t>SD karta məlumat yaza bilərsən</a:t>
            </a:r>
            <a:endParaRPr lang="az-Latn-AZ" sz="1400"/>
          </a:p>
          <a:p>
            <a:pPr marL="742950" lvl="1" indent="-285750">
              <a:lnSpc>
                <a:spcPct val="150000"/>
              </a:lnSpc>
              <a:buFont typeface="Wingdings" panose="05000000000000000000" pitchFamily="2" charset="2"/>
              <a:buChar char="q"/>
            </a:pPr>
            <a:r>
              <a:rPr lang="az-Latn-AZ" sz="1400"/>
              <a:t>və.s</a:t>
            </a:r>
            <a:r>
              <a:rPr lang="en-US" sz="1400"/>
              <a:t> kimi əmrlər burada yazılır. Yazdığın bu əmrlər Arduino IDE vasitəsilə USB kabel ilə Arduino-ya göndərilir.</a:t>
            </a:r>
            <a:endParaRPr lang="az-Latn-AZ" sz="1400"/>
          </a:p>
          <a:p>
            <a:endParaRPr lang="az-Latn-AZ" sz="1400"/>
          </a:p>
          <a:p>
            <a:endParaRPr lang="ru-RU" sz="1400"/>
          </a:p>
          <a:p>
            <a:endParaRPr lang="ru-RU" sz="1400"/>
          </a:p>
          <a:p>
            <a:endParaRPr lang="ru-RU" sz="1400"/>
          </a:p>
          <a:p>
            <a:endParaRPr lang="ru-RU" sz="1400"/>
          </a:p>
          <a:p>
            <a:endParaRPr lang="ru-RU" sz="1400"/>
          </a:p>
          <a:p>
            <a:r>
              <a:rPr lang="az-Latn-AZ" sz="1400" b="1"/>
              <a:t>İDE</a:t>
            </a:r>
            <a:r>
              <a:rPr lang="az-Latn-AZ" sz="1400"/>
              <a:t> qurulduqdan sonra Arduino kartını komputerə taxdıqda drive</a:t>
            </a:r>
          </a:p>
          <a:p>
            <a:r>
              <a:rPr lang="az-Latn-AZ" sz="1400"/>
              <a:t>avtomatik tapılmalıdır. Əgər tapılmasa `</a:t>
            </a:r>
            <a:r>
              <a:rPr lang="az-Latn-AZ" sz="1400" b="1">
                <a:solidFill>
                  <a:srgbClr val="FF0000"/>
                </a:solidFill>
              </a:rPr>
              <a:t>ch341ser.zip</a:t>
            </a:r>
            <a:r>
              <a:rPr lang="az-Latn-AZ" sz="1400"/>
              <a:t>` yükləyə bilərsiz.</a:t>
            </a:r>
          </a:p>
          <a:p>
            <a:r>
              <a:rPr lang="az-Latn-AZ" sz="1400"/>
              <a:t>Bu driver gələcək İDE versiyaları üçün yararsız hala gələ bilər. Belə olan</a:t>
            </a:r>
          </a:p>
          <a:p>
            <a:r>
              <a:rPr lang="az-Latn-AZ" sz="1400"/>
              <a:t>halda isə, internetdən araşdırıb axtarıb tapmaq lazımdır.</a:t>
            </a:r>
          </a:p>
        </p:txBody>
      </p:sp>
      <p:pic>
        <p:nvPicPr>
          <p:cNvPr id="3" name="Picture 2">
            <a:extLst>
              <a:ext uri="{FF2B5EF4-FFF2-40B4-BE49-F238E27FC236}">
                <a16:creationId xmlns:a16="http://schemas.microsoft.com/office/drawing/2014/main" id="{D1B4D138-5A02-A394-E590-13BE46790A15}"/>
              </a:ext>
            </a:extLst>
          </p:cNvPr>
          <p:cNvPicPr>
            <a:picLocks noChangeAspect="1"/>
          </p:cNvPicPr>
          <p:nvPr/>
        </p:nvPicPr>
        <p:blipFill>
          <a:blip r:embed="rId3"/>
          <a:stretch>
            <a:fillRect/>
          </a:stretch>
        </p:blipFill>
        <p:spPr>
          <a:xfrm>
            <a:off x="5963055" y="3828021"/>
            <a:ext cx="6228945" cy="3029979"/>
          </a:xfrm>
          <a:prstGeom prst="rect">
            <a:avLst/>
          </a:prstGeom>
        </p:spPr>
      </p:pic>
      <p:pic>
        <p:nvPicPr>
          <p:cNvPr id="6" name="Picture 5">
            <a:extLst>
              <a:ext uri="{FF2B5EF4-FFF2-40B4-BE49-F238E27FC236}">
                <a16:creationId xmlns:a16="http://schemas.microsoft.com/office/drawing/2014/main" id="{D9CCEC5F-732D-E565-809F-2B7494143AC4}"/>
              </a:ext>
            </a:extLst>
          </p:cNvPr>
          <p:cNvPicPr>
            <a:picLocks noChangeAspect="1"/>
          </p:cNvPicPr>
          <p:nvPr/>
        </p:nvPicPr>
        <p:blipFill>
          <a:blip r:embed="rId4"/>
          <a:stretch>
            <a:fillRect/>
          </a:stretch>
        </p:blipFill>
        <p:spPr>
          <a:xfrm>
            <a:off x="119780" y="5865779"/>
            <a:ext cx="5328720" cy="86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–nu komputerə qoşuruq.</a:t>
            </a:r>
            <a:endParaRPr lang="ru-RU" sz="1400"/>
          </a:p>
        </p:txBody>
      </p:sp>
      <p:pic>
        <p:nvPicPr>
          <p:cNvPr id="3" name="Picture 2">
            <a:extLst>
              <a:ext uri="{FF2B5EF4-FFF2-40B4-BE49-F238E27FC236}">
                <a16:creationId xmlns:a16="http://schemas.microsoft.com/office/drawing/2014/main" id="{446D8F0F-B5EA-3DD1-81CD-FEE00F7AD0CC}"/>
              </a:ext>
            </a:extLst>
          </p:cNvPr>
          <p:cNvPicPr>
            <a:picLocks noChangeAspect="1"/>
          </p:cNvPicPr>
          <p:nvPr/>
        </p:nvPicPr>
        <p:blipFill>
          <a:blip r:embed="rId2"/>
          <a:stretch>
            <a:fillRect/>
          </a:stretch>
        </p:blipFill>
        <p:spPr>
          <a:xfrm>
            <a:off x="4686178" y="2419262"/>
            <a:ext cx="2819644" cy="2019475"/>
          </a:xfrm>
          <a:prstGeom prst="rect">
            <a:avLst/>
          </a:prstGeom>
        </p:spPr>
      </p:pic>
    </p:spTree>
    <p:extLst>
      <p:ext uri="{BB962C8B-B14F-4D97-AF65-F5344CB8AC3E}">
        <p14:creationId xmlns:p14="http://schemas.microsoft.com/office/powerpoint/2010/main" val="2021237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en-US" sz="1400"/>
              <a:t>Arduino IDE-də </a:t>
            </a:r>
            <a:r>
              <a:rPr lang="en-US" sz="1400" b="1">
                <a:solidFill>
                  <a:srgbClr val="FF0000"/>
                </a:solidFill>
              </a:rPr>
              <a:t>Blink</a:t>
            </a:r>
            <a:r>
              <a:rPr lang="en-US" sz="1400"/>
              <a:t> — Arduino öyrənməyə başlayan hər kəs üçün </a:t>
            </a:r>
            <a:r>
              <a:rPr lang="en-US" sz="1400" b="1"/>
              <a:t>ilk və ən klassik nümunə proqramdır</a:t>
            </a:r>
            <a:r>
              <a:rPr lang="en-US" sz="1400"/>
              <a:t> </a:t>
            </a:r>
            <a:endParaRPr lang="az-Latn-AZ" sz="1400"/>
          </a:p>
          <a:p>
            <a:endParaRPr lang="az-Latn-AZ" sz="1400"/>
          </a:p>
          <a:p>
            <a:r>
              <a:rPr lang="en-US" sz="1400" b="1"/>
              <a:t>File → Examples → 01.Basics → Blink </a:t>
            </a:r>
            <a:r>
              <a:rPr lang="en-US" sz="1400"/>
              <a:t>yolunda yerləşir və məqsədi çox sadədir: Arduino üzərindəki LED-i müəyyən zaman aralığı ilə yandırıb-söndürmək</a:t>
            </a:r>
            <a:r>
              <a:rPr lang="az-Latn-AZ" sz="1400"/>
              <a:t>dir.</a:t>
            </a:r>
            <a:endParaRPr lang="ru-RU" sz="1400"/>
          </a:p>
        </p:txBody>
      </p:sp>
      <p:pic>
        <p:nvPicPr>
          <p:cNvPr id="3" name="Picture 2">
            <a:extLst>
              <a:ext uri="{FF2B5EF4-FFF2-40B4-BE49-F238E27FC236}">
                <a16:creationId xmlns:a16="http://schemas.microsoft.com/office/drawing/2014/main" id="{2048DD47-4084-A25D-4605-20B2B1162CD5}"/>
              </a:ext>
            </a:extLst>
          </p:cNvPr>
          <p:cNvPicPr>
            <a:picLocks noChangeAspect="1"/>
          </p:cNvPicPr>
          <p:nvPr/>
        </p:nvPicPr>
        <p:blipFill>
          <a:blip r:embed="rId2"/>
          <a:stretch>
            <a:fillRect/>
          </a:stretch>
        </p:blipFill>
        <p:spPr>
          <a:xfrm>
            <a:off x="4685650" y="1599744"/>
            <a:ext cx="7506350" cy="5258256"/>
          </a:xfrm>
          <a:prstGeom prst="rect">
            <a:avLst/>
          </a:prstGeom>
        </p:spPr>
      </p:pic>
    </p:spTree>
    <p:extLst>
      <p:ext uri="{BB962C8B-B14F-4D97-AF65-F5344CB8AC3E}">
        <p14:creationId xmlns:p14="http://schemas.microsoft.com/office/powerpoint/2010/main" val="3461749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586145"/>
          </a:xfrm>
          <a:prstGeom prst="rect">
            <a:avLst/>
          </a:prstGeom>
          <a:noFill/>
        </p:spPr>
        <p:txBody>
          <a:bodyPr wrap="square">
            <a:spAutoFit/>
          </a:bodyPr>
          <a:lstStyle/>
          <a:p>
            <a:r>
              <a:rPr lang="en-US" sz="1400"/>
              <a:t>Blink sadə görünür, amma Arduino-nun əsas anlayışlarını öyrədir:</a:t>
            </a:r>
            <a:r>
              <a:rPr lang="az-Latn-AZ" sz="1400"/>
              <a:t> </a:t>
            </a:r>
            <a:r>
              <a:rPr lang="az-Latn-AZ" sz="1400" b="1">
                <a:solidFill>
                  <a:srgbClr val="FF0000"/>
                </a:solidFill>
              </a:rPr>
              <a:t>setup() </a:t>
            </a:r>
            <a:r>
              <a:rPr lang="az-Latn-AZ" sz="1400"/>
              <a:t>funksiyası. Bu funksiya çağrıldığı zaman sadəcə bir dəfə işə düşər və prosesi növbəti funksiyaya təhvil verər.</a:t>
            </a:r>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Arduino işə düşəndə yalnız 1 dəfə işləyir</a:t>
            </a:r>
          </a:p>
          <a:p>
            <a:pPr marL="285750" indent="-285750">
              <a:lnSpc>
                <a:spcPct val="150000"/>
              </a:lnSpc>
              <a:buFont typeface="Arial" panose="020B0604020202020204" pitchFamily="34" charset="0"/>
              <a:buChar char="•"/>
            </a:pPr>
            <a:r>
              <a:rPr lang="en-US" sz="1400" b="1"/>
              <a:t>LED_BUILTIN </a:t>
            </a:r>
            <a:r>
              <a:rPr lang="en-US" sz="1400"/>
              <a:t>→ lövhənin üzərində hazır gələn LED-dir (adətən pin 13)</a:t>
            </a:r>
            <a:r>
              <a:rPr lang="az-Latn-AZ" sz="1400"/>
              <a:t>. Bunun üçündə bəzən LED_BUİLTİN yerində number tipində 13 -də yazırlar.</a:t>
            </a:r>
            <a:endParaRPr lang="en-US" sz="1400"/>
          </a:p>
          <a:p>
            <a:pPr marL="285750" indent="-285750">
              <a:lnSpc>
                <a:spcPct val="150000"/>
              </a:lnSpc>
              <a:buFont typeface="Arial" panose="020B0604020202020204" pitchFamily="34" charset="0"/>
              <a:buChar char="•"/>
            </a:pPr>
            <a:r>
              <a:rPr lang="en-US" sz="1400"/>
              <a:t>pinMode(..., OUTPUT) → bu pini çıxış kimi təyin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işlədiyi müddətdə sonsuz dövr edir</a:t>
            </a:r>
          </a:p>
          <a:p>
            <a:endParaRPr lang="en-US" sz="1400"/>
          </a:p>
          <a:p>
            <a:pPr marL="285750" indent="-285750">
              <a:buFont typeface="Arial" panose="020B0604020202020204" pitchFamily="34" charset="0"/>
              <a:buChar char="•"/>
            </a:pPr>
            <a:r>
              <a:rPr lang="en-US" sz="1400"/>
              <a:t>HIGH → LED yanır</a:t>
            </a:r>
          </a:p>
          <a:p>
            <a:pPr marL="285750" indent="-285750">
              <a:buFont typeface="Arial" panose="020B0604020202020204" pitchFamily="34" charset="0"/>
              <a:buChar char="•"/>
            </a:pPr>
            <a:r>
              <a:rPr lang="en-US" sz="1400"/>
              <a:t>LOW → LED sönür</a:t>
            </a:r>
          </a:p>
          <a:p>
            <a:pPr marL="285750" indent="-285750">
              <a:buFont typeface="Arial" panose="020B0604020202020204" pitchFamily="34" charset="0"/>
              <a:buChar char="•"/>
            </a:pPr>
            <a:r>
              <a:rPr lang="en-US" sz="1400"/>
              <a:t>delay(1000) → 1000 ms = 1 saniyə</a:t>
            </a:r>
          </a:p>
          <a:p>
            <a:endParaRPr lang="en-US" sz="1400"/>
          </a:p>
          <a:p>
            <a:r>
              <a:rPr lang="en-US" sz="1400"/>
              <a:t>Nəticə: LED 1 saniyə yanır, 1 saniyə sönür</a:t>
            </a:r>
            <a:endParaRPr lang="ru-RU" sz="1400"/>
          </a:p>
        </p:txBody>
      </p:sp>
      <p:pic>
        <p:nvPicPr>
          <p:cNvPr id="3" name="Picture 2">
            <a:extLst>
              <a:ext uri="{FF2B5EF4-FFF2-40B4-BE49-F238E27FC236}">
                <a16:creationId xmlns:a16="http://schemas.microsoft.com/office/drawing/2014/main" id="{006F470E-439D-98CF-12AA-6117B10B4E4E}"/>
              </a:ext>
            </a:extLst>
          </p:cNvPr>
          <p:cNvPicPr>
            <a:picLocks noChangeAspect="1"/>
          </p:cNvPicPr>
          <p:nvPr/>
        </p:nvPicPr>
        <p:blipFill>
          <a:blip r:embed="rId2"/>
          <a:stretch>
            <a:fillRect/>
          </a:stretch>
        </p:blipFill>
        <p:spPr>
          <a:xfrm>
            <a:off x="0" y="496109"/>
            <a:ext cx="3492230" cy="1040238"/>
          </a:xfrm>
          <a:prstGeom prst="rect">
            <a:avLst/>
          </a:prstGeom>
        </p:spPr>
      </p:pic>
      <p:pic>
        <p:nvPicPr>
          <p:cNvPr id="6" name="Picture 5">
            <a:extLst>
              <a:ext uri="{FF2B5EF4-FFF2-40B4-BE49-F238E27FC236}">
                <a16:creationId xmlns:a16="http://schemas.microsoft.com/office/drawing/2014/main" id="{5679C4A9-C4D3-40BF-AFC0-A860B6BD6FFF}"/>
              </a:ext>
            </a:extLst>
          </p:cNvPr>
          <p:cNvPicPr>
            <a:picLocks noChangeAspect="1"/>
          </p:cNvPicPr>
          <p:nvPr/>
        </p:nvPicPr>
        <p:blipFill>
          <a:blip r:embed="rId3"/>
          <a:stretch>
            <a:fillRect/>
          </a:stretch>
        </p:blipFill>
        <p:spPr>
          <a:xfrm>
            <a:off x="0" y="2599115"/>
            <a:ext cx="2316681" cy="1219306"/>
          </a:xfrm>
          <a:prstGeom prst="rect">
            <a:avLst/>
          </a:prstGeom>
        </p:spPr>
      </p:pic>
      <p:pic>
        <p:nvPicPr>
          <p:cNvPr id="8" name="Picture 7">
            <a:extLst>
              <a:ext uri="{FF2B5EF4-FFF2-40B4-BE49-F238E27FC236}">
                <a16:creationId xmlns:a16="http://schemas.microsoft.com/office/drawing/2014/main" id="{FB014882-CE2C-514D-287E-DB43D28F3BB4}"/>
              </a:ext>
            </a:extLst>
          </p:cNvPr>
          <p:cNvPicPr>
            <a:picLocks noChangeAspect="1"/>
          </p:cNvPicPr>
          <p:nvPr/>
        </p:nvPicPr>
        <p:blipFill>
          <a:blip r:embed="rId4"/>
          <a:stretch>
            <a:fillRect/>
          </a:stretch>
        </p:blipFill>
        <p:spPr>
          <a:xfrm>
            <a:off x="4874544" y="3062911"/>
            <a:ext cx="7315834" cy="3795089"/>
          </a:xfrm>
          <a:prstGeom prst="rect">
            <a:avLst/>
          </a:prstGeom>
        </p:spPr>
      </p:pic>
      <p:pic>
        <p:nvPicPr>
          <p:cNvPr id="10" name="Picture 9">
            <a:extLst>
              <a:ext uri="{FF2B5EF4-FFF2-40B4-BE49-F238E27FC236}">
                <a16:creationId xmlns:a16="http://schemas.microsoft.com/office/drawing/2014/main" id="{CAA469C3-3254-1EF3-78FA-A27E3A641C9C}"/>
              </a:ext>
            </a:extLst>
          </p:cNvPr>
          <p:cNvPicPr>
            <a:picLocks noChangeAspect="1"/>
          </p:cNvPicPr>
          <p:nvPr/>
        </p:nvPicPr>
        <p:blipFill>
          <a:blip r:embed="rId5"/>
          <a:stretch>
            <a:fillRect/>
          </a:stretch>
        </p:blipFill>
        <p:spPr>
          <a:xfrm>
            <a:off x="11422772" y="388510"/>
            <a:ext cx="769228" cy="1766690"/>
          </a:xfrm>
          <a:prstGeom prst="rect">
            <a:avLst/>
          </a:prstGeom>
        </p:spPr>
      </p:pic>
    </p:spTree>
    <p:extLst>
      <p:ext uri="{BB962C8B-B14F-4D97-AF65-F5344CB8AC3E}">
        <p14:creationId xmlns:p14="http://schemas.microsoft.com/office/powerpoint/2010/main" val="3350089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b="1"/>
              <a:t>Blink</a:t>
            </a:r>
            <a:r>
              <a:rPr lang="en-US" sz="1400"/>
              <a:t> Arduino dünyasında “Hello World” kimidir:</a:t>
            </a:r>
          </a:p>
          <a:p>
            <a:endParaRPr lang="en-US" sz="1400"/>
          </a:p>
          <a:p>
            <a:pPr marL="285750" indent="-285750">
              <a:buFont typeface="Wingdings" panose="05000000000000000000" pitchFamily="2" charset="2"/>
              <a:buChar char="q"/>
            </a:pPr>
            <a:r>
              <a:rPr lang="en-US" sz="1400"/>
              <a:t>Arduino düzgün qoşulubmu?</a:t>
            </a:r>
          </a:p>
          <a:p>
            <a:pPr marL="285750" indent="-285750">
              <a:buFont typeface="Wingdings" panose="05000000000000000000" pitchFamily="2" charset="2"/>
              <a:buChar char="q"/>
            </a:pPr>
            <a:r>
              <a:rPr lang="en-US" sz="1400"/>
              <a:t>Driver və port işləyirmi?</a:t>
            </a:r>
          </a:p>
          <a:p>
            <a:pPr marL="285750" indent="-285750">
              <a:buFont typeface="Wingdings" panose="05000000000000000000" pitchFamily="2" charset="2"/>
              <a:buChar char="q"/>
            </a:pPr>
            <a:r>
              <a:rPr lang="en-US" sz="1400"/>
              <a:t>Lövhəyə kod yüklənirmi?</a:t>
            </a:r>
          </a:p>
          <a:p>
            <a:pPr marL="285750" indent="-285750">
              <a:buFont typeface="Wingdings" panose="05000000000000000000" pitchFamily="2" charset="2"/>
              <a:buChar char="q"/>
            </a:pPr>
            <a:r>
              <a:rPr lang="en-US" sz="1400"/>
              <a:t>setup və loop necə işləyir?</a:t>
            </a:r>
          </a:p>
          <a:p>
            <a:pPr marL="285750" indent="-285750">
              <a:buFont typeface="Wingdings" panose="05000000000000000000" pitchFamily="2" charset="2"/>
              <a:buChar char="q"/>
            </a:pPr>
            <a:endParaRPr lang="en-US" sz="1400"/>
          </a:p>
          <a:p>
            <a:r>
              <a:rPr lang="en-US" sz="1400"/>
              <a:t>Əgər Blink işləyirsə </a:t>
            </a:r>
            <a:r>
              <a:rPr lang="az-Latn-AZ" sz="1400"/>
              <a:t>deməli</a:t>
            </a:r>
            <a:r>
              <a:rPr lang="en-US" sz="1400"/>
              <a:t> Arduino sağlamdır</a:t>
            </a:r>
            <a:r>
              <a:rPr lang="az-Latn-AZ" sz="1400"/>
              <a:t>.</a:t>
            </a:r>
          </a:p>
          <a:p>
            <a:endParaRPr lang="az-Latn-AZ" sz="1400"/>
          </a:p>
          <a:p>
            <a:endParaRPr lang="ru-RU" sz="1400"/>
          </a:p>
        </p:txBody>
      </p:sp>
      <p:pic>
        <p:nvPicPr>
          <p:cNvPr id="4" name="Picture 3">
            <a:extLst>
              <a:ext uri="{FF2B5EF4-FFF2-40B4-BE49-F238E27FC236}">
                <a16:creationId xmlns:a16="http://schemas.microsoft.com/office/drawing/2014/main" id="{70239B47-B781-CB24-D2AC-C9994FC2E92A}"/>
              </a:ext>
            </a:extLst>
          </p:cNvPr>
          <p:cNvPicPr>
            <a:picLocks noChangeAspect="1"/>
          </p:cNvPicPr>
          <p:nvPr/>
        </p:nvPicPr>
        <p:blipFill>
          <a:blip r:embed="rId2"/>
          <a:stretch>
            <a:fillRect/>
          </a:stretch>
        </p:blipFill>
        <p:spPr>
          <a:xfrm>
            <a:off x="4874544" y="3062911"/>
            <a:ext cx="7315834" cy="3795089"/>
          </a:xfrm>
          <a:prstGeom prst="rect">
            <a:avLst/>
          </a:prstGeom>
        </p:spPr>
      </p:pic>
    </p:spTree>
    <p:extLst>
      <p:ext uri="{BB962C8B-B14F-4D97-AF65-F5344CB8AC3E}">
        <p14:creationId xmlns:p14="http://schemas.microsoft.com/office/powerpoint/2010/main" val="2357415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İşə salmadan əvvəl kartı seçirik.</a:t>
            </a:r>
            <a:endParaRPr lang="ru-RU" sz="1400"/>
          </a:p>
        </p:txBody>
      </p:sp>
      <p:pic>
        <p:nvPicPr>
          <p:cNvPr id="3" name="Picture 2">
            <a:extLst>
              <a:ext uri="{FF2B5EF4-FFF2-40B4-BE49-F238E27FC236}">
                <a16:creationId xmlns:a16="http://schemas.microsoft.com/office/drawing/2014/main" id="{532725F1-3EA0-109D-A3AB-2CCCFF23C084}"/>
              </a:ext>
            </a:extLst>
          </p:cNvPr>
          <p:cNvPicPr>
            <a:picLocks noChangeAspect="1"/>
          </p:cNvPicPr>
          <p:nvPr/>
        </p:nvPicPr>
        <p:blipFill>
          <a:blip r:embed="rId2"/>
          <a:stretch>
            <a:fillRect/>
          </a:stretch>
        </p:blipFill>
        <p:spPr>
          <a:xfrm>
            <a:off x="2057050" y="1020871"/>
            <a:ext cx="8077900" cy="4816257"/>
          </a:xfrm>
          <a:prstGeom prst="rect">
            <a:avLst/>
          </a:prstGeom>
        </p:spPr>
      </p:pic>
    </p:spTree>
    <p:extLst>
      <p:ext uri="{BB962C8B-B14F-4D97-AF65-F5344CB8AC3E}">
        <p14:creationId xmlns:p14="http://schemas.microsoft.com/office/powerpoint/2010/main" val="1644518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Sonra isə PORT –u seçirik.</a:t>
            </a:r>
            <a:endParaRPr lang="ru-RU" sz="1400"/>
          </a:p>
        </p:txBody>
      </p:sp>
      <p:pic>
        <p:nvPicPr>
          <p:cNvPr id="3" name="Picture 2">
            <a:extLst>
              <a:ext uri="{FF2B5EF4-FFF2-40B4-BE49-F238E27FC236}">
                <a16:creationId xmlns:a16="http://schemas.microsoft.com/office/drawing/2014/main" id="{8808058C-74AE-8319-8780-65643B4FAFF1}"/>
              </a:ext>
            </a:extLst>
          </p:cNvPr>
          <p:cNvPicPr>
            <a:picLocks noChangeAspect="1"/>
          </p:cNvPicPr>
          <p:nvPr/>
        </p:nvPicPr>
        <p:blipFill>
          <a:blip r:embed="rId2"/>
          <a:stretch>
            <a:fillRect/>
          </a:stretch>
        </p:blipFill>
        <p:spPr>
          <a:xfrm>
            <a:off x="2430462" y="990388"/>
            <a:ext cx="7331075" cy="4877223"/>
          </a:xfrm>
          <a:prstGeom prst="rect">
            <a:avLst/>
          </a:prstGeom>
        </p:spPr>
      </p:pic>
    </p:spTree>
    <p:extLst>
      <p:ext uri="{BB962C8B-B14F-4D97-AF65-F5344CB8AC3E}">
        <p14:creationId xmlns:p14="http://schemas.microsoft.com/office/powerpoint/2010/main" val="170256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Kodu yazdıqdan sonra yüklə düyməsini klikləyirik.</a:t>
            </a:r>
            <a:endParaRPr lang="ru-RU" sz="1400"/>
          </a:p>
        </p:txBody>
      </p:sp>
      <p:pic>
        <p:nvPicPr>
          <p:cNvPr id="3" name="Picture 2">
            <a:extLst>
              <a:ext uri="{FF2B5EF4-FFF2-40B4-BE49-F238E27FC236}">
                <a16:creationId xmlns:a16="http://schemas.microsoft.com/office/drawing/2014/main" id="{7309B2F5-193B-2E16-C34B-BF6764AAB506}"/>
              </a:ext>
            </a:extLst>
          </p:cNvPr>
          <p:cNvPicPr>
            <a:picLocks noChangeAspect="1"/>
          </p:cNvPicPr>
          <p:nvPr/>
        </p:nvPicPr>
        <p:blipFill>
          <a:blip r:embed="rId2"/>
          <a:stretch>
            <a:fillRect/>
          </a:stretch>
        </p:blipFill>
        <p:spPr>
          <a:xfrm>
            <a:off x="1762824" y="719847"/>
            <a:ext cx="10429176" cy="6138153"/>
          </a:xfrm>
          <a:prstGeom prst="rect">
            <a:avLst/>
          </a:prstGeom>
        </p:spPr>
      </p:pic>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200"/>
              <a:t>Arduino kodu  işə düşdükdə kompilyator </a:t>
            </a:r>
            <a:r>
              <a:rPr lang="az-Latn-AZ" sz="1200"/>
              <a:t>(</a:t>
            </a:r>
            <a:r>
              <a:rPr lang="en-US" sz="1200"/>
              <a:t>Compiler</a:t>
            </a:r>
            <a:r>
              <a:rPr lang="az-Latn-AZ" sz="1200"/>
              <a:t>) </a:t>
            </a:r>
            <a:r>
              <a:rPr lang="en-US" sz="1200"/>
              <a:t>bu kodu 101010...-a çevirir. Bu maşının</a:t>
            </a:r>
            <a:r>
              <a:rPr lang="az-Latn-AZ" sz="1200"/>
              <a:t> (Machine code)</a:t>
            </a:r>
            <a:r>
              <a:rPr lang="en-US" sz="1200"/>
              <a:t> başa düşdüyü dildir. </a:t>
            </a:r>
            <a:endParaRPr lang="az-Latn-AZ" sz="1200"/>
          </a:p>
          <a:p>
            <a:endParaRPr lang="az-Latn-AZ" sz="1200"/>
          </a:p>
          <a:p>
            <a:r>
              <a:rPr lang="az-Latn-AZ" sz="1200"/>
              <a:t>O qədərdə vacib deyil ancaq yenədə deyim ki, hər kompilyator faylının adı fərqli arduino modelləri üçündə fərqli ola bilər:</a:t>
            </a:r>
          </a:p>
          <a:p>
            <a:pPr marL="742950" lvl="1" indent="-285750">
              <a:lnSpc>
                <a:spcPct val="150000"/>
              </a:lnSpc>
              <a:buFont typeface="Arial" panose="020B0604020202020204" pitchFamily="34" charset="0"/>
              <a:buChar char="•"/>
            </a:pPr>
            <a:r>
              <a:rPr lang="en-US" sz="1200"/>
              <a:t>avr-gcc (ATmega328P üçün)</a:t>
            </a:r>
          </a:p>
          <a:p>
            <a:pPr marL="742950" lvl="1" indent="-285750">
              <a:lnSpc>
                <a:spcPct val="150000"/>
              </a:lnSpc>
              <a:buFont typeface="Arial" panose="020B0604020202020204" pitchFamily="34" charset="0"/>
              <a:buChar char="•"/>
            </a:pPr>
            <a:r>
              <a:rPr lang="en-US" sz="1200"/>
              <a:t>arm-none-eabi-gcc (ARM əsaslı Arduino-lar üçün)</a:t>
            </a:r>
            <a:endParaRPr lang="az-Latn-AZ" sz="1200"/>
          </a:p>
          <a:p>
            <a:endParaRPr lang="az-Latn-AZ" sz="1200"/>
          </a:p>
          <a:p>
            <a:r>
              <a:rPr lang="en-US" sz="1200"/>
              <a:t>Kompilyasiyadan sonra isə, Linker (çox vaxt unudulan hissə) deyilən bir hissə də setup(), loop() və digər core Arduino faylları tək bir yerə bağlanılır və tək bir </a:t>
            </a:r>
            <a:r>
              <a:rPr lang="en-US" sz="1200" b="1">
                <a:solidFill>
                  <a:srgbClr val="FF0000"/>
                </a:solidFill>
              </a:rPr>
              <a:t>.HEX </a:t>
            </a:r>
            <a:r>
              <a:rPr lang="en-US" sz="1200"/>
              <a:t>faylı yaranır.</a:t>
            </a:r>
            <a:r>
              <a:rPr lang="az-Latn-AZ" sz="1200"/>
              <a:t> Bu hissəyə </a:t>
            </a:r>
            <a:r>
              <a:rPr lang="az-Latn-AZ" sz="1200" b="1">
                <a:solidFill>
                  <a:srgbClr val="FF0000"/>
                </a:solidFill>
              </a:rPr>
              <a:t>linker</a:t>
            </a:r>
            <a:r>
              <a:rPr lang="az-Latn-AZ" sz="1200"/>
              <a:t> deyilir.</a:t>
            </a:r>
          </a:p>
          <a:p>
            <a:endParaRPr lang="az-Latn-AZ" sz="1200"/>
          </a:p>
          <a:p>
            <a:endParaRPr lang="az-Latn-AZ" sz="1200"/>
          </a:p>
          <a:p>
            <a:r>
              <a:rPr lang="en-US" sz="1200"/>
              <a:t>Nəticədə program.hex adlı fayl yaranır. Bu fayl:</a:t>
            </a:r>
            <a:endParaRPr lang="az-Latn-AZ" sz="1200"/>
          </a:p>
          <a:p>
            <a:pPr marL="742950" lvl="1" indent="-285750">
              <a:lnSpc>
                <a:spcPct val="150000"/>
              </a:lnSpc>
              <a:buFont typeface="Arial" panose="020B0604020202020204" pitchFamily="34" charset="0"/>
              <a:buChar char="•"/>
            </a:pPr>
            <a:r>
              <a:rPr lang="en-US" sz="1200"/>
              <a:t>Binary məlumat daşıyır</a:t>
            </a:r>
          </a:p>
          <a:p>
            <a:pPr marL="742950" lvl="1" indent="-285750">
              <a:lnSpc>
                <a:spcPct val="150000"/>
              </a:lnSpc>
              <a:buFont typeface="Arial" panose="020B0604020202020204" pitchFamily="34" charset="0"/>
              <a:buChar char="•"/>
            </a:pPr>
            <a:r>
              <a:rPr lang="en-US" sz="1200"/>
              <a:t>Amma HEX formatında yazılıb</a:t>
            </a:r>
          </a:p>
          <a:p>
            <a:pPr marL="742950" lvl="1" indent="-285750">
              <a:lnSpc>
                <a:spcPct val="150000"/>
              </a:lnSpc>
              <a:buFont typeface="Arial" panose="020B0604020202020204" pitchFamily="34" charset="0"/>
              <a:buChar char="•"/>
            </a:pPr>
            <a:r>
              <a:rPr lang="en-US" sz="1200"/>
              <a:t>Mikrocontroller-in flash yaddaşına uyğunlaşdırılıb</a:t>
            </a:r>
            <a:endParaRPr lang="az-Latn-AZ" sz="1200"/>
          </a:p>
          <a:p>
            <a:endParaRPr lang="az-Latn-AZ" sz="1200"/>
          </a:p>
          <a:p>
            <a:endParaRPr lang="az-Latn-AZ" sz="1200"/>
          </a:p>
          <a:p>
            <a:r>
              <a:rPr lang="en-US" sz="1200"/>
              <a:t>Flash yaddaş mikrocontroller-də proqramın (kodun) saxlandığı qalıcı yaddaşdır, enerji </a:t>
            </a:r>
            <a:br>
              <a:rPr lang="az-Latn-AZ" sz="1200"/>
            </a:br>
            <a:r>
              <a:rPr lang="en-US" sz="1200"/>
              <a:t>kəsilsə də məlumat silinmir. Arduino açılan kimi icra etdiyi kodu məhz flash yaddaşdan </a:t>
            </a:r>
            <a:br>
              <a:rPr lang="az-Latn-AZ" sz="1200"/>
            </a:br>
            <a:r>
              <a:rPr lang="en-US" sz="1200"/>
              <a:t>oxuyur.</a:t>
            </a:r>
            <a:endParaRPr lang="az-Latn-AZ" sz="1200"/>
          </a:p>
          <a:p>
            <a:endParaRPr lang="az-Latn-AZ" sz="1200"/>
          </a:p>
          <a:p>
            <a:r>
              <a:rPr lang="en-US" sz="1200"/>
              <a:t>Bootloader həmin bu </a:t>
            </a:r>
            <a:r>
              <a:rPr lang="en-US" sz="1200" b="1"/>
              <a:t>.hex </a:t>
            </a:r>
            <a:r>
              <a:rPr lang="en-US" sz="1200"/>
              <a:t>faylını komputerdən götürür və Arduino-nun flash </a:t>
            </a:r>
            <a:br>
              <a:rPr lang="az-Latn-AZ" sz="1200"/>
            </a:br>
            <a:r>
              <a:rPr lang="en-US" sz="1200"/>
              <a:t>memory-sinə yazır. Bu Bootloaderin adı </a:t>
            </a:r>
            <a:r>
              <a:rPr lang="en-US" sz="1200" b="1">
                <a:solidFill>
                  <a:srgbClr val="FF0000"/>
                </a:solidFill>
              </a:rPr>
              <a:t>avrdude</a:t>
            </a:r>
            <a:r>
              <a:rPr lang="en-US" sz="1200"/>
              <a:t> adlanır. </a:t>
            </a:r>
            <a:endParaRPr lang="ru-RU" sz="1200"/>
          </a:p>
        </p:txBody>
      </p:sp>
      <p:pic>
        <p:nvPicPr>
          <p:cNvPr id="3" name="Picture 2">
            <a:extLst>
              <a:ext uri="{FF2B5EF4-FFF2-40B4-BE49-F238E27FC236}">
                <a16:creationId xmlns:a16="http://schemas.microsoft.com/office/drawing/2014/main" id="{F983B512-519C-48C5-16A7-41863D30A8DA}"/>
              </a:ext>
            </a:extLst>
          </p:cNvPr>
          <p:cNvPicPr>
            <a:picLocks noChangeAspect="1"/>
          </p:cNvPicPr>
          <p:nvPr/>
        </p:nvPicPr>
        <p:blipFill>
          <a:blip r:embed="rId2"/>
          <a:stretch>
            <a:fillRect/>
          </a:stretch>
        </p:blipFill>
        <p:spPr>
          <a:xfrm>
            <a:off x="6956606" y="2659016"/>
            <a:ext cx="5235394" cy="4198984"/>
          </a:xfrm>
          <a:prstGeom prst="rect">
            <a:avLst/>
          </a:prstGeom>
        </p:spPr>
      </p:pic>
      <p:pic>
        <p:nvPicPr>
          <p:cNvPr id="6" name="Picture 5">
            <a:extLst>
              <a:ext uri="{FF2B5EF4-FFF2-40B4-BE49-F238E27FC236}">
                <a16:creationId xmlns:a16="http://schemas.microsoft.com/office/drawing/2014/main" id="{A406A48B-A34A-96F2-A394-452C9BAABD38}"/>
              </a:ext>
            </a:extLst>
          </p:cNvPr>
          <p:cNvPicPr>
            <a:picLocks noChangeAspect="1"/>
          </p:cNvPicPr>
          <p:nvPr/>
        </p:nvPicPr>
        <p:blipFill>
          <a:blip r:embed="rId3"/>
          <a:stretch>
            <a:fillRect/>
          </a:stretch>
        </p:blipFill>
        <p:spPr>
          <a:xfrm>
            <a:off x="0" y="4616648"/>
            <a:ext cx="1472474" cy="2241352"/>
          </a:xfrm>
          <a:prstGeom prst="rect">
            <a:avLst/>
          </a:prstGeom>
        </p:spPr>
      </p:pic>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1815882"/>
          </a:xfrm>
          <a:prstGeom prst="rect">
            <a:avLst/>
          </a:prstGeom>
          <a:noFill/>
        </p:spPr>
        <p:txBody>
          <a:bodyPr wrap="square">
            <a:spAutoFit/>
          </a:bodyPr>
          <a:lstStyle/>
          <a:p>
            <a:r>
              <a:rPr lang="en-US" sz="1400" b="1"/>
              <a:t>.hex </a:t>
            </a:r>
            <a:r>
              <a:rPr lang="en-US" sz="1400"/>
              <a:t>faylı mətn faylıdır, amma içində machine code var. Adətən belə görünür:</a:t>
            </a:r>
            <a:r>
              <a:rPr lang="az-Latn-AZ" sz="1400"/>
              <a:t> Bu sətirlərə </a:t>
            </a:r>
            <a:r>
              <a:rPr lang="az-Latn-AZ" sz="1400" b="1">
                <a:solidFill>
                  <a:srgbClr val="FF0000"/>
                </a:solidFill>
              </a:rPr>
              <a:t>Intel HEX formatı </a:t>
            </a:r>
            <a:r>
              <a:rPr lang="az-Latn-AZ" sz="1400"/>
              <a:t>deyilir.</a:t>
            </a:r>
          </a:p>
          <a:p>
            <a:endParaRPr lang="az-Latn-AZ" sz="1400"/>
          </a:p>
          <a:p>
            <a:endParaRPr lang="az-Latn-AZ" sz="1400"/>
          </a:p>
          <a:p>
            <a:endParaRPr lang="az-Latn-AZ" sz="1400"/>
          </a:p>
          <a:p>
            <a:endParaRPr lang="az-Latn-AZ" sz="1400"/>
          </a:p>
          <a:p>
            <a:endParaRPr lang="az-Latn-AZ" sz="1400"/>
          </a:p>
          <a:p>
            <a:endParaRPr lang="az-Latn-AZ" sz="1400"/>
          </a:p>
          <a:p>
            <a:r>
              <a:rPr lang="en-US" sz="1400"/>
              <a:t>Bir sətirin strukturunu parçalayaq və baxaq:</a:t>
            </a:r>
            <a:endParaRPr lang="ru-RU" sz="1400"/>
          </a:p>
        </p:txBody>
      </p:sp>
      <p:pic>
        <p:nvPicPr>
          <p:cNvPr id="3" name="Picture 2">
            <a:extLst>
              <a:ext uri="{FF2B5EF4-FFF2-40B4-BE49-F238E27FC236}">
                <a16:creationId xmlns:a16="http://schemas.microsoft.com/office/drawing/2014/main" id="{90D212C1-E7E4-3400-3CA7-C46FB61E01B3}"/>
              </a:ext>
            </a:extLst>
          </p:cNvPr>
          <p:cNvPicPr>
            <a:picLocks noChangeAspect="1"/>
          </p:cNvPicPr>
          <p:nvPr/>
        </p:nvPicPr>
        <p:blipFill>
          <a:blip r:embed="rId2"/>
          <a:stretch>
            <a:fillRect/>
          </a:stretch>
        </p:blipFill>
        <p:spPr>
          <a:xfrm>
            <a:off x="0" y="418988"/>
            <a:ext cx="3025402" cy="708721"/>
          </a:xfrm>
          <a:prstGeom prst="rect">
            <a:avLst/>
          </a:prstGeom>
        </p:spPr>
      </p:pic>
      <p:pic>
        <p:nvPicPr>
          <p:cNvPr id="6" name="Picture 5">
            <a:extLst>
              <a:ext uri="{FF2B5EF4-FFF2-40B4-BE49-F238E27FC236}">
                <a16:creationId xmlns:a16="http://schemas.microsoft.com/office/drawing/2014/main" id="{A7334061-D0DD-0800-53B4-A1AB6D82B4BE}"/>
              </a:ext>
            </a:extLst>
          </p:cNvPr>
          <p:cNvPicPr>
            <a:picLocks noChangeAspect="1"/>
          </p:cNvPicPr>
          <p:nvPr/>
        </p:nvPicPr>
        <p:blipFill>
          <a:blip r:embed="rId3"/>
          <a:stretch>
            <a:fillRect/>
          </a:stretch>
        </p:blipFill>
        <p:spPr>
          <a:xfrm>
            <a:off x="0" y="1815882"/>
            <a:ext cx="5471850" cy="314475"/>
          </a:xfrm>
          <a:prstGeom prst="rect">
            <a:avLst/>
          </a:prstGeom>
        </p:spPr>
      </p:pic>
      <p:graphicFrame>
        <p:nvGraphicFramePr>
          <p:cNvPr id="7" name="Table 6">
            <a:extLst>
              <a:ext uri="{FF2B5EF4-FFF2-40B4-BE49-F238E27FC236}">
                <a16:creationId xmlns:a16="http://schemas.microsoft.com/office/drawing/2014/main" id="{F0628440-5A45-C18D-1859-CCFA0068DB6A}"/>
              </a:ext>
            </a:extLst>
          </p:cNvPr>
          <p:cNvGraphicFramePr>
            <a:graphicFrameLocks noGrp="1"/>
          </p:cNvGraphicFramePr>
          <p:nvPr>
            <p:extLst>
              <p:ext uri="{D42A27DB-BD31-4B8C-83A1-F6EECF244321}">
                <p14:modId xmlns:p14="http://schemas.microsoft.com/office/powerpoint/2010/main" val="673944314"/>
              </p:ext>
            </p:extLst>
          </p:nvPr>
        </p:nvGraphicFramePr>
        <p:xfrm>
          <a:off x="0" y="2361211"/>
          <a:ext cx="3334966" cy="1920240"/>
        </p:xfrm>
        <a:graphic>
          <a:graphicData uri="http://schemas.openxmlformats.org/drawingml/2006/table">
            <a:tbl>
              <a:tblPr/>
              <a:tblGrid>
                <a:gridCol w="1155970">
                  <a:extLst>
                    <a:ext uri="{9D8B030D-6E8A-4147-A177-3AD203B41FA5}">
                      <a16:colId xmlns:a16="http://schemas.microsoft.com/office/drawing/2014/main" val="2775491352"/>
                    </a:ext>
                  </a:extLst>
                </a:gridCol>
                <a:gridCol w="2178996">
                  <a:extLst>
                    <a:ext uri="{9D8B030D-6E8A-4147-A177-3AD203B41FA5}">
                      <a16:colId xmlns:a16="http://schemas.microsoft.com/office/drawing/2014/main" val="4287437279"/>
                    </a:ext>
                  </a:extLst>
                </a:gridCol>
              </a:tblGrid>
              <a:tr h="0">
                <a:tc>
                  <a:txBody>
                    <a:bodyPr/>
                    <a:lstStyle/>
                    <a:p>
                      <a:r>
                        <a:rPr lang="en-US" sz="1200" b="1"/>
                        <a:t>Hissə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61017139"/>
                  </a:ext>
                </a:extLst>
              </a:tr>
              <a:tr h="0">
                <a:tc>
                  <a:txBody>
                    <a:bodyPr/>
                    <a:lstStyle/>
                    <a:p>
                      <a:r>
                        <a:rPr lang="ru-RU" sz="1200" b="1">
                          <a:solidFill>
                            <a:srgbClr val="00206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Sətir başlanğıcı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3273217"/>
                  </a:ext>
                </a:extLst>
              </a:tr>
              <a:tr h="0">
                <a:tc>
                  <a:txBody>
                    <a:bodyPr/>
                    <a:lstStyle/>
                    <a:p>
                      <a:r>
                        <a:rPr lang="ru-RU" sz="1200" b="1">
                          <a:solidFill>
                            <a:srgbClr val="002060"/>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Bayt sayı (hex)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94147"/>
                  </a:ext>
                </a:extLst>
              </a:tr>
              <a:tr h="0">
                <a:tc>
                  <a:txBody>
                    <a:bodyPr/>
                    <a:lstStyle/>
                    <a:p>
                      <a:r>
                        <a:rPr lang="ru-RU" sz="1200" b="1">
                          <a:solidFill>
                            <a:srgbClr val="002060"/>
                          </a:solidFill>
                        </a:rPr>
                        <a:t>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Flash yaddaş ünvanı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5363377"/>
                  </a:ext>
                </a:extLst>
              </a:tr>
              <a:tr h="0">
                <a:tc>
                  <a:txBody>
                    <a:bodyPr/>
                    <a:lstStyle/>
                    <a:p>
                      <a:r>
                        <a:rPr lang="ru-RU" sz="1200" b="1">
                          <a:solidFill>
                            <a:srgbClr val="002060"/>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Record tipi (00 =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481046"/>
                  </a:ext>
                </a:extLst>
              </a:tr>
              <a:tr h="0">
                <a:tc>
                  <a:txBody>
                    <a:bodyPr/>
                    <a:lstStyle/>
                    <a:p>
                      <a:r>
                        <a:rPr lang="en-US" sz="1200" b="1">
                          <a:solidFill>
                            <a:srgbClr val="002060"/>
                          </a:solidFill>
                        </a:rPr>
                        <a:t>0C945C00...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a:t>Əsl machine code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253586"/>
                  </a:ext>
                </a:extLst>
              </a:tr>
              <a:tr h="0">
                <a:tc>
                  <a:txBody>
                    <a:bodyPr/>
                    <a:lstStyle/>
                    <a:p>
                      <a:r>
                        <a:rPr lang="en-US" sz="1200" b="1">
                          <a:solidFill>
                            <a:srgbClr val="002060"/>
                          </a:solidFill>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Checksum (xəta yoxlaması)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6360375"/>
                  </a:ext>
                </a:extLst>
              </a:tr>
            </a:tbl>
          </a:graphicData>
        </a:graphic>
      </p:graphicFrame>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Kiminsə arduinoya yazdığı kodu geri oxumaq. Arduino-nun içindəki kodu oxumaq lock bitlərə bağlıdır. </a:t>
            </a:r>
            <a:endParaRPr lang="az-Latn-AZ" sz="1400"/>
          </a:p>
          <a:p>
            <a:endParaRPr lang="az-Latn-AZ" sz="1400"/>
          </a:p>
          <a:p>
            <a:r>
              <a:rPr lang="en-US" sz="1400" b="1">
                <a:solidFill>
                  <a:srgbClr val="0070C0"/>
                </a:solidFill>
              </a:rPr>
              <a:t>Lock bitlər </a:t>
            </a:r>
            <a:r>
              <a:rPr lang="en-US" sz="1400"/>
              <a:t>mikrocontroller-də flash yaddaşın oxunmasını və ya yenidən yazılmasını məhdudlaşdıran təhlükəsizlik bitləridir. Onlar aktiv olanda Arduino-dakı proqram oxuna və kopyalana bilmir</a:t>
            </a:r>
            <a:r>
              <a:rPr lang="az-Latn-AZ" sz="1400"/>
              <a:t>. Bir sözlə Lock bitlər aktivdirsə, qısa şəkildə bunları etmək olar və olmaz:</a:t>
            </a:r>
            <a:br>
              <a:rPr lang="az-Latn-AZ" sz="1400"/>
            </a:br>
            <a:endParaRPr lang="az-Latn-AZ" sz="1400"/>
          </a:p>
          <a:p>
            <a:r>
              <a:rPr lang="az-Latn-AZ" sz="1400" b="1">
                <a:solidFill>
                  <a:srgbClr val="FF0000"/>
                </a:solidFill>
              </a:rPr>
              <a:t>MÜMKÜN OLMAYANLAR</a:t>
            </a:r>
            <a:r>
              <a:rPr lang="az-Latn-AZ" sz="1400"/>
              <a:t>:</a:t>
            </a:r>
          </a:p>
          <a:p>
            <a:pPr marL="742950" lvl="1" indent="-285750">
              <a:buFont typeface="Arial" panose="020B0604020202020204" pitchFamily="34" charset="0"/>
              <a:buChar char="•"/>
            </a:pPr>
            <a:r>
              <a:rPr lang="en-US" sz="1400"/>
              <a:t>Flash yaddaşı oxumaq (kod çıxarmaq)</a:t>
            </a:r>
          </a:p>
          <a:p>
            <a:pPr marL="742950" lvl="1" indent="-285750">
              <a:buFont typeface="Arial" panose="020B0604020202020204" pitchFamily="34" charset="0"/>
              <a:buChar char="•"/>
            </a:pPr>
            <a:r>
              <a:rPr lang="en-US" sz="1400"/>
              <a:t>Mövcud proqramın üstünə yazmaq</a:t>
            </a:r>
          </a:p>
          <a:p>
            <a:pPr marL="742950" lvl="1" indent="-285750">
              <a:buFont typeface="Arial" panose="020B0604020202020204" pitchFamily="34" charset="0"/>
              <a:buChar char="•"/>
            </a:pPr>
            <a:r>
              <a:rPr lang="en-US" sz="1400"/>
              <a:t>Proqramın içini analiz etmək (dump almaq)</a:t>
            </a:r>
            <a:br>
              <a:rPr lang="az-Latn-AZ" sz="1400"/>
            </a:br>
            <a:endParaRPr lang="az-Latn-AZ" sz="1400"/>
          </a:p>
          <a:p>
            <a:r>
              <a:rPr lang="en-US" sz="1400" b="1">
                <a:solidFill>
                  <a:srgbClr val="00B050"/>
                </a:solidFill>
              </a:rPr>
              <a:t>MÜMKÜN OLANLAR</a:t>
            </a:r>
            <a:r>
              <a:rPr lang="az-Latn-AZ" sz="1400"/>
              <a:t>:</a:t>
            </a:r>
            <a:endParaRPr lang="en-US" sz="1400"/>
          </a:p>
          <a:p>
            <a:pPr marL="742950" lvl="1" indent="-285750">
              <a:buFont typeface="Arial" panose="020B0604020202020204" pitchFamily="34" charset="0"/>
              <a:buChar char="•"/>
            </a:pPr>
            <a:r>
              <a:rPr lang="en-US" sz="1400"/>
              <a:t>Arduino‑nu işlətmək (mövcud proqram normal icra olunur)</a:t>
            </a:r>
          </a:p>
          <a:p>
            <a:pPr marL="742950" lvl="1" indent="-285750">
              <a:buFont typeface="Arial" panose="020B0604020202020204" pitchFamily="34" charset="0"/>
              <a:buChar char="•"/>
            </a:pPr>
            <a:r>
              <a:rPr lang="en-US" sz="1400"/>
              <a:t>Chip erase etmək (bütün kodu silmək)</a:t>
            </a:r>
          </a:p>
          <a:p>
            <a:pPr marL="742950" lvl="1" indent="-285750">
              <a:buFont typeface="Arial" panose="020B0604020202020204" pitchFamily="34" charset="0"/>
              <a:buChar char="•"/>
            </a:pPr>
            <a:r>
              <a:rPr lang="en-US" sz="1400"/>
              <a:t>Chip erase‑dən sonra yeni proqram yükləmək</a:t>
            </a:r>
          </a:p>
          <a:p>
            <a:pPr marL="742950" lvl="1" indent="-285750">
              <a:buFont typeface="Arial" panose="020B0604020202020204" pitchFamily="34" charset="0"/>
              <a:buChar char="•"/>
            </a:pPr>
            <a:r>
              <a:rPr lang="en-US" sz="1400"/>
              <a:t>Reset etmək, enerji verib‑kəsmək</a:t>
            </a:r>
            <a:endParaRPr lang="az-Latn-AZ" sz="1400"/>
          </a:p>
          <a:p>
            <a:endParaRPr lang="az-Latn-AZ" sz="1400"/>
          </a:p>
          <a:p>
            <a:endParaRPr lang="az-Latn-AZ" sz="1400"/>
          </a:p>
          <a:p>
            <a:r>
              <a:rPr lang="en-US" sz="1400" b="1">
                <a:solidFill>
                  <a:srgbClr val="0070C0"/>
                </a:solidFill>
              </a:rPr>
              <a:t>Chip erase</a:t>
            </a:r>
            <a:r>
              <a:rPr lang="en-US" sz="1400" b="1"/>
              <a:t> </a:t>
            </a:r>
            <a:r>
              <a:rPr lang="en-US" sz="1400"/>
              <a:t>o deməkdir ki, mikrocontroller-in bütün flash yaddaşı tamamilə silinir, içindəki proqram yox olur. Bu silmə əməliyyatı lock bitləri də sıfırlayır, yəni oxuma/yazma qadağası aradan qalxır.</a:t>
            </a:r>
            <a:r>
              <a:rPr lang="az-Latn-AZ" sz="1400"/>
              <a:t> Chip erase edildikdən sonra:</a:t>
            </a:r>
          </a:p>
          <a:p>
            <a:pPr marL="742950" lvl="1" indent="-285750">
              <a:buFont typeface="Arial" panose="020B0604020202020204" pitchFamily="34" charset="0"/>
              <a:buChar char="•"/>
            </a:pPr>
            <a:r>
              <a:rPr lang="en-US" sz="1400"/>
              <a:t>Flash yaddaş tam boş olur (köhnə proqram silinib),</a:t>
            </a:r>
          </a:p>
          <a:p>
            <a:pPr marL="742950" lvl="1" indent="-285750">
              <a:buFont typeface="Arial" panose="020B0604020202020204" pitchFamily="34" charset="0"/>
              <a:buChar char="•"/>
            </a:pPr>
            <a:r>
              <a:rPr lang="en-US" sz="1400"/>
              <a:t>Lock bitlər sıfırlanır və heç bir qoruma qalmır,</a:t>
            </a:r>
          </a:p>
          <a:p>
            <a:pPr marL="742950" lvl="1" indent="-285750">
              <a:buFont typeface="Arial" panose="020B0604020202020204" pitchFamily="34" charset="0"/>
              <a:buChar char="•"/>
            </a:pPr>
            <a:r>
              <a:rPr lang="en-US" sz="1400"/>
              <a:t>MCU</a:t>
            </a:r>
            <a:r>
              <a:rPr lang="az-Latn-AZ" sz="1400"/>
              <a:t> (Microcontroller Unit)</a:t>
            </a:r>
            <a:r>
              <a:rPr lang="en-US" sz="1400"/>
              <a:t> istənilən yeni proqramı qəbul edə bilən “təmiz” vəziyyətə düşür.</a:t>
            </a:r>
            <a:endParaRPr lang="az-Latn-AZ" sz="1400"/>
          </a:p>
          <a:p>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878806"/>
          </a:xfrm>
          <a:prstGeom prst="rect">
            <a:avLst/>
          </a:prstGeom>
          <a:noFill/>
        </p:spPr>
        <p:txBody>
          <a:bodyPr wrap="square">
            <a:spAutoFit/>
          </a:bodyPr>
          <a:lstStyle/>
          <a:p>
            <a:r>
              <a:rPr lang="en-US" sz="1400"/>
              <a:t>Əgər </a:t>
            </a:r>
            <a:r>
              <a:rPr lang="en-US" sz="1400" b="1"/>
              <a:t>Lock bits OFF</a:t>
            </a:r>
            <a:r>
              <a:rPr lang="en-US" sz="1400"/>
              <a:t>-dursa onda, ən çox istifadə edilən yol, `</a:t>
            </a:r>
            <a:r>
              <a:rPr lang="en-US" sz="1400" b="1"/>
              <a:t>avrdude</a:t>
            </a:r>
            <a:r>
              <a:rPr lang="en-US" sz="1400"/>
              <a:t>` adlı yoldur.</a:t>
            </a:r>
            <a:r>
              <a:rPr lang="az-Latn-AZ" sz="1400"/>
              <a:t> </a:t>
            </a:r>
          </a:p>
          <a:p>
            <a:endParaRPr lang="az-Latn-AZ" sz="1400"/>
          </a:p>
          <a:p>
            <a:r>
              <a:rPr lang="en-US" sz="1400"/>
              <a:t>Arduino-nu USB ilə qoşursan və flash yaddaşı oxuyursan.</a:t>
            </a:r>
            <a:r>
              <a:rPr lang="az-Latn-AZ" sz="1400"/>
              <a:t> Bunun üçün </a:t>
            </a:r>
            <a:r>
              <a:rPr lang="en-US" sz="1400"/>
              <a:t>Windows </a:t>
            </a:r>
            <a:r>
              <a:rPr lang="az-Latn-AZ" sz="1400"/>
              <a:t>sistemdə CMD pəncərəsində </a:t>
            </a:r>
            <a:r>
              <a:rPr lang="az-Latn-AZ" sz="1400" b="1"/>
              <a:t>avrdude</a:t>
            </a:r>
            <a:r>
              <a:rPr lang="az-Latn-AZ" sz="1400"/>
              <a:t>-in quraşdırıldığı qovluğa keçmək lazımdır. Ola bilər ki, hamıda olmasın bu qovluq yaxud fərqli adlansın yaxud fərqli bir yerdə yerləşsin acnaq təxmini addımlar aşağıdakı kimidir: </a:t>
            </a:r>
          </a:p>
          <a:p>
            <a:endParaRPr lang="az-Latn-AZ" sz="1400"/>
          </a:p>
          <a:p>
            <a:r>
              <a:rPr lang="az-Latn-AZ" sz="1400"/>
              <a:t>Adətən belə yerdə olur:</a:t>
            </a:r>
          </a:p>
          <a:p>
            <a:pPr marL="742950" lvl="1" indent="-285750">
              <a:lnSpc>
                <a:spcPct val="150000"/>
              </a:lnSpc>
              <a:buFont typeface="Arial" panose="020B0604020202020204" pitchFamily="34" charset="0"/>
              <a:buChar char="•"/>
            </a:pPr>
            <a:r>
              <a:rPr lang="en-US" sz="1400" b="1"/>
              <a:t>C:\Program Files (x86)\Arduino\hardware\tools\avr\bin</a:t>
            </a:r>
            <a:endParaRPr lang="az-Latn-AZ" sz="1400" b="1"/>
          </a:p>
          <a:p>
            <a:pPr marL="742950" lvl="1" indent="-285750">
              <a:lnSpc>
                <a:spcPct val="150000"/>
              </a:lnSpc>
              <a:buFont typeface="Arial" panose="020B0604020202020204" pitchFamily="34" charset="0"/>
              <a:buChar char="•"/>
            </a:pPr>
            <a:r>
              <a:rPr lang="en-US" sz="1400" b="1"/>
              <a:t>C:\Users\Admin\AppData\Local\Programs\Arduino IDE\resources\app\hardware\tools\avr\bin</a:t>
            </a:r>
          </a:p>
          <a:p>
            <a:endParaRPr lang="az-Latn-AZ" sz="1400" b="1"/>
          </a:p>
          <a:p>
            <a:r>
              <a:rPr lang="az-Latn-AZ" sz="1400"/>
              <a:t>Əgər həmin bu yolun içində </a:t>
            </a:r>
            <a:r>
              <a:rPr lang="az-Latn-AZ" sz="1400" b="1"/>
              <a:t>avrdude.exe </a:t>
            </a:r>
            <a:r>
              <a:rPr lang="az-Latn-AZ" sz="1400"/>
              <a:t>və </a:t>
            </a:r>
            <a:r>
              <a:rPr lang="az-Latn-AZ" sz="1400" b="1"/>
              <a:t>avrdude.conf </a:t>
            </a:r>
            <a:r>
              <a:rPr lang="az-Latn-AZ" sz="1400"/>
              <a:t>fayllarını görürsənsə onda terminalda bu qovluğa keçid edirik:</a:t>
            </a:r>
          </a:p>
          <a:p>
            <a:pPr marL="742950" lvl="1" indent="-285750">
              <a:lnSpc>
                <a:spcPct val="150000"/>
              </a:lnSpc>
              <a:buFont typeface="Arial" panose="020B0604020202020204" pitchFamily="34" charset="0"/>
              <a:buChar char="•"/>
            </a:pPr>
            <a:r>
              <a:rPr lang="en-US" sz="1400" b="1"/>
              <a:t>cd "C:\Users\Admin\AppData\Local\Programs\Arduino IDE\resources\app\hardware\tools\avr\bin "</a:t>
            </a:r>
            <a:endParaRPr lang="az-Latn-AZ" sz="1400" b="1"/>
          </a:p>
          <a:p>
            <a:endParaRPr lang="az-Latn-AZ" sz="1400"/>
          </a:p>
          <a:p>
            <a:r>
              <a:rPr lang="az-Latn-AZ" sz="1400"/>
              <a:t>Sonra isə düzgün </a:t>
            </a:r>
            <a:r>
              <a:rPr lang="az-Latn-AZ" sz="1400" b="1"/>
              <a:t>PORT</a:t>
            </a:r>
            <a:r>
              <a:rPr lang="az-Latn-AZ" sz="1400"/>
              <a:t> adını qeyd edərək növbəti əmri daxil edirik:</a:t>
            </a:r>
          </a:p>
          <a:p>
            <a:pPr marL="742950" lvl="1" indent="-285750">
              <a:lnSpc>
                <a:spcPct val="150000"/>
              </a:lnSpc>
              <a:buFont typeface="Arial" panose="020B0604020202020204" pitchFamily="34" charset="0"/>
              <a:buChar char="•"/>
            </a:pPr>
            <a:r>
              <a:rPr lang="az-Latn-AZ" sz="1400" b="1">
                <a:solidFill>
                  <a:srgbClr val="FF0000"/>
                </a:solidFill>
              </a:rPr>
              <a:t>avrdude -c arduino -p m328p -P COM3 -b 115200 -U flash:r:dump.hex:i</a:t>
            </a:r>
          </a:p>
          <a:p>
            <a:pPr marL="1200150" lvl="2" indent="-285750">
              <a:lnSpc>
                <a:spcPct val="150000"/>
              </a:lnSpc>
              <a:buFont typeface="Wingdings" panose="05000000000000000000" pitchFamily="2" charset="2"/>
              <a:buChar char="§"/>
            </a:pPr>
            <a:r>
              <a:rPr lang="az-Latn-AZ" sz="1400" b="1"/>
              <a:t>flash:r</a:t>
            </a:r>
            <a:r>
              <a:rPr lang="az-Latn-AZ" sz="1400"/>
              <a:t> → flash oxu</a:t>
            </a:r>
          </a:p>
          <a:p>
            <a:pPr marL="1200150" lvl="2" indent="-285750">
              <a:lnSpc>
                <a:spcPct val="150000"/>
              </a:lnSpc>
              <a:buFont typeface="Wingdings" panose="05000000000000000000" pitchFamily="2" charset="2"/>
              <a:buChar char="§"/>
            </a:pPr>
            <a:r>
              <a:rPr lang="az-Latn-AZ" sz="1400" b="1"/>
              <a:t>dump.hex </a:t>
            </a:r>
            <a:r>
              <a:rPr lang="az-Latn-AZ" sz="1400"/>
              <a:t>→ yazılacaq faylın adı</a:t>
            </a:r>
          </a:p>
          <a:p>
            <a:pPr marL="1200150" lvl="2" indent="-285750">
              <a:lnSpc>
                <a:spcPct val="150000"/>
              </a:lnSpc>
              <a:buFont typeface="Wingdings" panose="05000000000000000000" pitchFamily="2" charset="2"/>
              <a:buChar char="§"/>
            </a:pPr>
            <a:r>
              <a:rPr lang="az-Latn-AZ" sz="1400" b="1"/>
              <a:t>:i</a:t>
            </a:r>
            <a:r>
              <a:rPr lang="az-Latn-AZ" sz="1400"/>
              <a:t> → Intel HEX formatı</a:t>
            </a:r>
          </a:p>
          <a:p>
            <a:endParaRPr lang="az-Latn-AZ" sz="1200"/>
          </a:p>
          <a:p>
            <a:r>
              <a:rPr lang="en-US" sz="1400"/>
              <a:t>Əgər hər şey düzgünsə olarsa Arduino-nun flash yaddaşı</a:t>
            </a:r>
            <a:r>
              <a:rPr lang="az-Latn-AZ" sz="1400"/>
              <a:t> komputerdə</a:t>
            </a:r>
            <a:r>
              <a:rPr lang="en-US" sz="1400"/>
              <a:t> </a:t>
            </a:r>
            <a:r>
              <a:rPr lang="en-US" sz="1400" b="1">
                <a:solidFill>
                  <a:srgbClr val="0070C0"/>
                </a:solidFill>
              </a:rPr>
              <a:t>dump.hex </a:t>
            </a:r>
            <a:r>
              <a:rPr lang="en-US" sz="1400"/>
              <a:t>faylına yazılır.</a:t>
            </a:r>
            <a:r>
              <a:rPr lang="az-Latn-AZ" sz="1400"/>
              <a:t> Çıxan </a:t>
            </a:r>
            <a:r>
              <a:rPr lang="az-Latn-AZ" sz="1400" b="1"/>
              <a:t>.hex </a:t>
            </a:r>
            <a:r>
              <a:rPr lang="az-Latn-AZ" sz="1400"/>
              <a:t>faylı CPU səviyyəsində Assembly əmrləri ilə yazıldığı üçün oxunaqlı deyil amma təhlil edilə bilər: </a:t>
            </a:r>
            <a:r>
              <a:rPr lang="az-Latn-AZ" sz="1400" b="1" i="1"/>
              <a:t>:100000000C945C000C946E000C946E000C946E00A6</a:t>
            </a:r>
          </a:p>
          <a:p>
            <a:endParaRPr lang="az-Latn-AZ" sz="1400"/>
          </a:p>
          <a:p>
            <a:r>
              <a:rPr lang="az-Latn-AZ" sz="1400"/>
              <a:t>Oxunaqlı olmasa da, .hex faylını reverse engineering üçün istifadə etmək mümkündür:</a:t>
            </a:r>
          </a:p>
          <a:p>
            <a:pPr marL="742950" lvl="1" indent="-285750">
              <a:buFont typeface="Arial" panose="020B0604020202020204" pitchFamily="34" charset="0"/>
              <a:buChar char="•"/>
            </a:pPr>
            <a:r>
              <a:rPr lang="az-Latn-AZ" sz="1400"/>
              <a:t>Assembly səviyyəsində əmrləri görə bilərsən</a:t>
            </a:r>
          </a:p>
          <a:p>
            <a:pPr marL="742950" lvl="1" indent="-285750">
              <a:buFont typeface="Arial" panose="020B0604020202020204" pitchFamily="34" charset="0"/>
              <a:buChar char="•"/>
            </a:pPr>
            <a:r>
              <a:rPr lang="az-Latn-AZ" sz="1400"/>
              <a:t>Funksiya və loop-ları təxmin edə bilərsən</a:t>
            </a:r>
          </a:p>
          <a:p>
            <a:pPr marL="742950" lvl="1" indent="-285750">
              <a:buFont typeface="Arial" panose="020B0604020202020204" pitchFamily="34" charset="0"/>
              <a:buChar char="•"/>
            </a:pPr>
            <a:r>
              <a:rPr lang="az-Latn-AZ" sz="1400"/>
              <a:t>Məsələn, LED-i yandırıb-söndürən kodu müəyyən etmək mümkündür, amma digitalWrite adını görməyəcəksən</a:t>
            </a:r>
          </a:p>
          <a:p>
            <a:pPr marL="742950" lvl="1" indent="-285750">
              <a:buFont typeface="Arial" panose="020B0604020202020204" pitchFamily="34" charset="0"/>
              <a:buChar char="•"/>
            </a:pPr>
            <a:r>
              <a:rPr lang="az-Latn-AZ" sz="1400"/>
              <a:t>Pattern tanıma ilə məntiqi başa düşmək olur</a:t>
            </a:r>
          </a:p>
          <a:p>
            <a:pPr marL="742950" lvl="1" indent="-285750">
              <a:buFont typeface="Arial" panose="020B0604020202020204" pitchFamily="34" charset="0"/>
              <a:buChar char="•"/>
            </a:pPr>
            <a:r>
              <a:rPr lang="az-Latn-AZ" sz="1400"/>
              <a:t>Yəni, tam C kodu çıxmır, amma nə baş verdiyini öyrənmək üçün təhlil edilir.</a:t>
            </a:r>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Misal ilə fərq</a:t>
            </a:r>
            <a:r>
              <a:rPr lang="az-Latn-AZ" sz="1400"/>
              <a:t>. C kodu:</a:t>
            </a:r>
          </a:p>
          <a:p>
            <a:endParaRPr lang="az-Latn-AZ" sz="1400"/>
          </a:p>
          <a:p>
            <a:endParaRPr lang="az-Latn-AZ" sz="1400"/>
          </a:p>
          <a:p>
            <a:r>
              <a:rPr lang="en-US" sz="1400"/>
              <a:t>.hex səviyyəsi:</a:t>
            </a:r>
            <a:endParaRPr lang="az-Latn-AZ" sz="1400"/>
          </a:p>
          <a:p>
            <a:endParaRPr lang="az-Latn-AZ" sz="1400"/>
          </a:p>
          <a:p>
            <a:endParaRPr lang="az-Latn-AZ" sz="1400"/>
          </a:p>
          <a:p>
            <a:r>
              <a:rPr lang="en-US" sz="1400"/>
              <a:t>Assembly səviyyəsi:</a:t>
            </a:r>
            <a:endParaRPr lang="az-Latn-AZ" sz="1400"/>
          </a:p>
          <a:p>
            <a:endParaRPr lang="az-Latn-AZ" sz="1400"/>
          </a:p>
          <a:p>
            <a:endParaRPr lang="az-Latn-AZ" sz="1400"/>
          </a:p>
          <a:p>
            <a:r>
              <a:rPr lang="en-US" sz="1400"/>
              <a:t>Assembly səviyyəsi</a:t>
            </a:r>
            <a:r>
              <a:rPr lang="az-Latn-AZ" sz="1400"/>
              <a:t>ndə </a:t>
            </a:r>
            <a:r>
              <a:rPr lang="en-US" sz="1400"/>
              <a:t>reverse engineer</a:t>
            </a:r>
            <a:r>
              <a:rPr lang="az-Latn-AZ" sz="1400"/>
              <a:t> edərək kodu təxmini oxumaq </a:t>
            </a:r>
            <a:r>
              <a:rPr lang="en-US" sz="1400"/>
              <a:t>üçün isə bəzi alətlər istifadə etmək lazımdır. </a:t>
            </a:r>
            <a:br>
              <a:rPr lang="az-Latn-AZ" sz="1400"/>
            </a:br>
            <a:r>
              <a:rPr lang="az-Latn-AZ" sz="1400" b="1">
                <a:solidFill>
                  <a:srgbClr val="0070C0"/>
                </a:solidFill>
              </a:rPr>
              <a:t>.hex → assembly </a:t>
            </a:r>
            <a:r>
              <a:rPr lang="az-Latn-AZ" sz="1400"/>
              <a:t>reverse engineering üçün istifadə olunan əsas alətlər bunlardır:</a:t>
            </a:r>
          </a:p>
          <a:p>
            <a:endParaRPr lang="az-Latn-AZ" sz="1400"/>
          </a:p>
          <a:p>
            <a:pPr marL="742950" lvl="1" indent="-285750">
              <a:buFont typeface="Wingdings" panose="05000000000000000000" pitchFamily="2" charset="2"/>
              <a:buChar char="q"/>
            </a:pPr>
            <a:r>
              <a:rPr lang="en-US" sz="1400"/>
              <a:t>CLI (terminal) alətləri</a:t>
            </a:r>
          </a:p>
          <a:p>
            <a:pPr marL="1200150" lvl="2" indent="-285750">
              <a:buFont typeface="Arial" panose="020B0604020202020204" pitchFamily="34" charset="0"/>
              <a:buChar char="•"/>
            </a:pPr>
            <a:r>
              <a:rPr lang="en-US" sz="1400"/>
              <a:t>avr-objdump – .hex / .elf faylını assembly-yə çevirir</a:t>
            </a:r>
          </a:p>
          <a:p>
            <a:pPr marL="1200150" lvl="2" indent="-285750">
              <a:buFont typeface="Arial" panose="020B0604020202020204" pitchFamily="34" charset="0"/>
              <a:buChar char="•"/>
            </a:pPr>
            <a:r>
              <a:rPr lang="en-US" sz="1400"/>
              <a:t>avr-objcopy – format çevirmə (hex ↔ elf ↔ bin)</a:t>
            </a:r>
          </a:p>
          <a:p>
            <a:pPr marL="1200150" lvl="2" indent="-285750">
              <a:buFont typeface="Arial" panose="020B0604020202020204" pitchFamily="34" charset="0"/>
              <a:buChar char="•"/>
            </a:pPr>
            <a:r>
              <a:rPr lang="en-US" sz="1400"/>
              <a:t>avrdude – flash oxuma/yazma (dump almaq üçün)</a:t>
            </a:r>
          </a:p>
          <a:p>
            <a:pPr lvl="1"/>
            <a:endParaRPr lang="en-US" sz="1400"/>
          </a:p>
          <a:p>
            <a:pPr marL="742950" lvl="1" indent="-285750">
              <a:buFont typeface="Wingdings" panose="05000000000000000000" pitchFamily="2" charset="2"/>
              <a:buChar char="q"/>
            </a:pPr>
            <a:r>
              <a:rPr lang="en-US" sz="1400"/>
              <a:t>Qrafik (GUI) reverse engineering alətləri</a:t>
            </a:r>
          </a:p>
          <a:p>
            <a:pPr marL="1200150" lvl="2" indent="-285750">
              <a:buFont typeface="Arial" panose="020B0604020202020204" pitchFamily="34" charset="0"/>
              <a:buChar char="•"/>
            </a:pPr>
            <a:r>
              <a:rPr lang="en-US" sz="1400"/>
              <a:t>Ghidra – ən güclü və pulsuz (assembly + pseudocode)</a:t>
            </a:r>
          </a:p>
          <a:p>
            <a:pPr marL="1200150" lvl="2" indent="-285750">
              <a:buFont typeface="Arial" panose="020B0604020202020204" pitchFamily="34" charset="0"/>
              <a:buChar char="•"/>
            </a:pPr>
            <a:r>
              <a:rPr lang="en-US" sz="1400"/>
              <a:t>IDA Pro – sənaye standartı (ödənişli)</a:t>
            </a:r>
          </a:p>
          <a:p>
            <a:pPr marL="1200150" lvl="2" indent="-285750">
              <a:buFont typeface="Arial" panose="020B0604020202020204" pitchFamily="34" charset="0"/>
              <a:buChar char="•"/>
            </a:pPr>
            <a:r>
              <a:rPr lang="en-US" sz="1400"/>
              <a:t>Radare2 / Cutter – açıq mənbə, güclü analiz</a:t>
            </a:r>
          </a:p>
          <a:p>
            <a:pPr marL="1200150" lvl="2" indent="-285750">
              <a:buFont typeface="Arial" panose="020B0604020202020204" pitchFamily="34" charset="0"/>
              <a:buChar char="•"/>
            </a:pPr>
            <a:r>
              <a:rPr lang="en-US" sz="1400"/>
              <a:t>Binary Ninja – sürətli və rahat (ödənişli)</a:t>
            </a:r>
          </a:p>
          <a:p>
            <a:pPr lvl="1"/>
            <a:endParaRPr lang="en-US" sz="1400"/>
          </a:p>
          <a:p>
            <a:pPr marL="742950" lvl="1" indent="-285750">
              <a:buFont typeface="Wingdings" panose="05000000000000000000" pitchFamily="2" charset="2"/>
              <a:buChar char="q"/>
            </a:pPr>
            <a:r>
              <a:rPr lang="en-US" sz="1400"/>
              <a:t>Sadə baxış və analiz</a:t>
            </a:r>
          </a:p>
          <a:p>
            <a:pPr marL="1200150" lvl="2" indent="-285750">
              <a:buFont typeface="Arial" panose="020B0604020202020204" pitchFamily="34" charset="0"/>
              <a:buChar char="•"/>
            </a:pPr>
            <a:r>
              <a:rPr lang="en-US" sz="1400"/>
              <a:t>Microchip Studio (Atmel Studio) – AVR disassembler/debugger</a:t>
            </a:r>
          </a:p>
          <a:p>
            <a:pPr marL="1200150" lvl="2" indent="-285750">
              <a:buFont typeface="Arial" panose="020B0604020202020204" pitchFamily="34" charset="0"/>
              <a:buChar char="•"/>
            </a:pPr>
            <a:r>
              <a:rPr lang="en-US" sz="1400"/>
              <a:t>objdump + text editor – minimal, amma effektiv</a:t>
            </a:r>
            <a:endParaRPr lang="az-Latn-AZ" sz="1400"/>
          </a:p>
          <a:p>
            <a:endParaRPr lang="az-Latn-AZ" sz="1400"/>
          </a:p>
          <a:p>
            <a:r>
              <a:rPr lang="en-US" sz="1400"/>
              <a:t>Ən praktik kombinasiya</a:t>
            </a:r>
            <a:r>
              <a:rPr lang="az-Latn-AZ" sz="1400"/>
              <a:t> isə belədir</a:t>
            </a:r>
            <a:r>
              <a:rPr lang="en-US" sz="1400"/>
              <a:t>: </a:t>
            </a:r>
            <a:r>
              <a:rPr lang="en-US" sz="1400" b="1"/>
              <a:t>avrdude → avr-objdump → Ghidra</a:t>
            </a:r>
            <a:r>
              <a:rPr lang="az-Latn-AZ" sz="1400"/>
              <a:t>.</a:t>
            </a:r>
          </a:p>
          <a:p>
            <a:endParaRPr lang="az-Latn-AZ" sz="1400"/>
          </a:p>
          <a:p>
            <a:r>
              <a:rPr lang="az-Latn-AZ" sz="1400"/>
              <a:t>Burda yazılanları praktika etməyəcəyik. Çünki dərsimiz reverse engineering deyil sadəcə bilgi olsun deyə yazacam.</a:t>
            </a:r>
            <a:endParaRPr lang="ru-RU" sz="1400"/>
          </a:p>
        </p:txBody>
      </p:sp>
      <p:pic>
        <p:nvPicPr>
          <p:cNvPr id="3" name="Picture 2">
            <a:extLst>
              <a:ext uri="{FF2B5EF4-FFF2-40B4-BE49-F238E27FC236}">
                <a16:creationId xmlns:a16="http://schemas.microsoft.com/office/drawing/2014/main" id="{D66E0E6C-F547-686A-143B-EA16BF14F354}"/>
              </a:ext>
            </a:extLst>
          </p:cNvPr>
          <p:cNvPicPr>
            <a:picLocks noChangeAspect="1"/>
          </p:cNvPicPr>
          <p:nvPr/>
        </p:nvPicPr>
        <p:blipFill>
          <a:blip r:embed="rId2"/>
          <a:stretch>
            <a:fillRect/>
          </a:stretch>
        </p:blipFill>
        <p:spPr>
          <a:xfrm>
            <a:off x="0" y="307777"/>
            <a:ext cx="1607959" cy="289585"/>
          </a:xfrm>
          <a:prstGeom prst="rect">
            <a:avLst/>
          </a:prstGeom>
        </p:spPr>
      </p:pic>
      <p:pic>
        <p:nvPicPr>
          <p:cNvPr id="6" name="Picture 5">
            <a:extLst>
              <a:ext uri="{FF2B5EF4-FFF2-40B4-BE49-F238E27FC236}">
                <a16:creationId xmlns:a16="http://schemas.microsoft.com/office/drawing/2014/main" id="{EACE5F45-E843-74BA-6DDD-7D114C5704AB}"/>
              </a:ext>
            </a:extLst>
          </p:cNvPr>
          <p:cNvPicPr>
            <a:picLocks noChangeAspect="1"/>
          </p:cNvPicPr>
          <p:nvPr/>
        </p:nvPicPr>
        <p:blipFill>
          <a:blip r:embed="rId3"/>
          <a:stretch>
            <a:fillRect/>
          </a:stretch>
        </p:blipFill>
        <p:spPr>
          <a:xfrm>
            <a:off x="0" y="954107"/>
            <a:ext cx="876376" cy="251482"/>
          </a:xfrm>
          <a:prstGeom prst="rect">
            <a:avLst/>
          </a:prstGeom>
        </p:spPr>
      </p:pic>
      <p:pic>
        <p:nvPicPr>
          <p:cNvPr id="8" name="Picture 7">
            <a:extLst>
              <a:ext uri="{FF2B5EF4-FFF2-40B4-BE49-F238E27FC236}">
                <a16:creationId xmlns:a16="http://schemas.microsoft.com/office/drawing/2014/main" id="{AD43ACC3-9C39-6841-E2C3-2C4A0A957527}"/>
              </a:ext>
            </a:extLst>
          </p:cNvPr>
          <p:cNvPicPr>
            <a:picLocks noChangeAspect="1"/>
          </p:cNvPicPr>
          <p:nvPr/>
        </p:nvPicPr>
        <p:blipFill>
          <a:blip r:embed="rId4"/>
          <a:stretch>
            <a:fillRect/>
          </a:stretch>
        </p:blipFill>
        <p:spPr>
          <a:xfrm>
            <a:off x="0" y="1576925"/>
            <a:ext cx="784928" cy="228620"/>
          </a:xfrm>
          <a:prstGeom prst="rect">
            <a:avLst/>
          </a:prstGeom>
        </p:spPr>
      </p:pic>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pPr marL="285750" indent="-285750">
              <a:buFont typeface="Wingdings" panose="05000000000000000000" pitchFamily="2" charset="2"/>
              <a:buChar char="q"/>
            </a:pPr>
            <a:r>
              <a:rPr lang="en-US" sz="1200"/>
              <a:t>Ghidra </a:t>
            </a:r>
            <a:r>
              <a:rPr lang="az-Latn-AZ" sz="1200"/>
              <a:t>nümunəsi: </a:t>
            </a:r>
          </a:p>
          <a:p>
            <a:pPr marL="742950" lvl="1" indent="-285750">
              <a:buFont typeface="Arial" panose="020B0604020202020204" pitchFamily="34" charset="0"/>
              <a:buChar char="•"/>
            </a:pPr>
            <a:r>
              <a:rPr lang="az-Latn-AZ" sz="1200"/>
              <a:t>Google: Ghidra download</a:t>
            </a:r>
          </a:p>
          <a:p>
            <a:pPr marL="742950" lvl="1" indent="-285750">
              <a:buFont typeface="Arial" panose="020B0604020202020204" pitchFamily="34" charset="0"/>
              <a:buChar char="•"/>
            </a:pPr>
            <a:r>
              <a:rPr lang="az-Latn-AZ" sz="1200"/>
              <a:t>Windows versiyasını yüklə</a:t>
            </a:r>
          </a:p>
          <a:p>
            <a:pPr marL="742950" lvl="1" indent="-285750">
              <a:buFont typeface="Arial" panose="020B0604020202020204" pitchFamily="34" charset="0"/>
              <a:buChar char="•"/>
            </a:pPr>
            <a:r>
              <a:rPr lang="az-Latn-AZ" sz="1200"/>
              <a:t>Zip-dən çıxart, ghidraRun.bat aç</a:t>
            </a:r>
          </a:p>
          <a:p>
            <a:endParaRPr lang="az-Latn-AZ" sz="1200"/>
          </a:p>
          <a:p>
            <a:pPr marL="285750" indent="-285750">
              <a:buFont typeface="Wingdings" panose="05000000000000000000" pitchFamily="2" charset="2"/>
              <a:buChar char="q"/>
            </a:pPr>
            <a:r>
              <a:rPr lang="en-US" sz="1200"/>
              <a:t>Yeni Project yarat</a:t>
            </a:r>
            <a:r>
              <a:rPr lang="az-Latn-AZ" sz="1200"/>
              <a:t>:</a:t>
            </a:r>
            <a:endParaRPr lang="en-US" sz="1200"/>
          </a:p>
          <a:p>
            <a:pPr marL="742950" lvl="1" indent="-285750">
              <a:buFont typeface="Arial" panose="020B0604020202020204" pitchFamily="34" charset="0"/>
              <a:buChar char="•"/>
            </a:pPr>
            <a:r>
              <a:rPr lang="en-US" sz="1200"/>
              <a:t>File → New Project</a:t>
            </a:r>
          </a:p>
          <a:p>
            <a:pPr marL="742950" lvl="1" indent="-285750">
              <a:buFont typeface="Arial" panose="020B0604020202020204" pitchFamily="34" charset="0"/>
              <a:buChar char="•"/>
            </a:pPr>
            <a:r>
              <a:rPr lang="en-US" sz="1200"/>
              <a:t>Non-Shared Project</a:t>
            </a:r>
          </a:p>
          <a:p>
            <a:pPr marL="742950" lvl="1" indent="-285750">
              <a:buFont typeface="Arial" panose="020B0604020202020204" pitchFamily="34" charset="0"/>
              <a:buChar char="•"/>
            </a:pPr>
            <a:r>
              <a:rPr lang="en-US" sz="1200"/>
              <a:t>Ad ver (məs: arduino_analysis)</a:t>
            </a:r>
            <a:endParaRPr lang="az-Latn-AZ" sz="1200"/>
          </a:p>
          <a:p>
            <a:endParaRPr lang="az-Latn-AZ" sz="1200"/>
          </a:p>
          <a:p>
            <a:pPr marL="285750" indent="-285750">
              <a:buFont typeface="Wingdings" panose="05000000000000000000" pitchFamily="2" charset="2"/>
              <a:buChar char="q"/>
            </a:pPr>
            <a:r>
              <a:rPr lang="en-US" sz="1200"/>
              <a:t>.hex faylını əlavə et</a:t>
            </a:r>
          </a:p>
          <a:p>
            <a:pPr marL="742950" lvl="1" indent="-285750">
              <a:buFont typeface="Arial" panose="020B0604020202020204" pitchFamily="34" charset="0"/>
              <a:buChar char="•"/>
            </a:pPr>
            <a:r>
              <a:rPr lang="en-US" sz="1200"/>
              <a:t>File → Import File</a:t>
            </a:r>
          </a:p>
          <a:p>
            <a:pPr marL="742950" lvl="1" indent="-285750">
              <a:buFont typeface="Arial" panose="020B0604020202020204" pitchFamily="34" charset="0"/>
              <a:buChar char="•"/>
            </a:pPr>
            <a:r>
              <a:rPr lang="en-US" sz="1200"/>
              <a:t>dump.hex seç</a:t>
            </a:r>
          </a:p>
          <a:p>
            <a:pPr marL="742950" lvl="1" indent="-285750">
              <a:buFont typeface="Arial" panose="020B0604020202020204" pitchFamily="34" charset="0"/>
              <a:buChar char="•"/>
            </a:pPr>
            <a:r>
              <a:rPr lang="en-US" sz="1200"/>
              <a:t>Format: Intel HEX</a:t>
            </a:r>
          </a:p>
          <a:p>
            <a:pPr marL="742950" lvl="1" indent="-285750">
              <a:buFont typeface="Arial" panose="020B0604020202020204" pitchFamily="34" charset="0"/>
              <a:buChar char="•"/>
            </a:pPr>
            <a:r>
              <a:rPr lang="en-US" sz="1200"/>
              <a:t>CPU seç: AVR:8-bit:ATmega328P</a:t>
            </a:r>
          </a:p>
          <a:p>
            <a:endParaRPr lang="az-Latn-AZ" sz="1200"/>
          </a:p>
          <a:p>
            <a:pPr marL="285750" indent="-285750">
              <a:buFont typeface="Wingdings" panose="05000000000000000000" pitchFamily="2" charset="2"/>
              <a:buChar char="q"/>
            </a:pPr>
            <a:r>
              <a:rPr lang="en-US" sz="1200"/>
              <a:t>Analyze etmək üçün:</a:t>
            </a:r>
          </a:p>
          <a:p>
            <a:pPr marL="742950" lvl="1" indent="-285750">
              <a:buFont typeface="Arial" panose="020B0604020202020204" pitchFamily="34" charset="0"/>
              <a:buChar char="•"/>
            </a:pPr>
            <a:r>
              <a:rPr lang="en-US" sz="1200"/>
              <a:t>Import bitəndə soruşacaq: Analyze?</a:t>
            </a:r>
          </a:p>
          <a:p>
            <a:pPr marL="742950" lvl="1" indent="-285750">
              <a:buFont typeface="Arial" panose="020B0604020202020204" pitchFamily="34" charset="0"/>
              <a:buChar char="•"/>
            </a:pPr>
            <a:r>
              <a:rPr lang="en-US" sz="1200"/>
              <a:t>YES de</a:t>
            </a:r>
          </a:p>
          <a:p>
            <a:pPr marL="742950" lvl="1" indent="-285750">
              <a:buFont typeface="Arial" panose="020B0604020202020204" pitchFamily="34" charset="0"/>
              <a:buChar char="•"/>
            </a:pPr>
            <a:r>
              <a:rPr lang="en-US" sz="1200"/>
              <a:t>Default seçimləri dəyişmə</a:t>
            </a:r>
            <a:endParaRPr lang="az-Latn-AZ" sz="1200"/>
          </a:p>
          <a:p>
            <a:endParaRPr lang="az-Latn-AZ" sz="1200"/>
          </a:p>
          <a:p>
            <a:r>
              <a:rPr lang="en-US" sz="1200"/>
              <a:t>Assembly səviyyəsində kod</a:t>
            </a:r>
            <a:r>
              <a:rPr lang="az-Latn-AZ" sz="1200"/>
              <a:t> belə görünəcək</a:t>
            </a:r>
            <a:r>
              <a:rPr lang="en-US" sz="1200"/>
              <a:t>:</a:t>
            </a:r>
            <a:r>
              <a:rPr lang="az-Latn-AZ" sz="1200"/>
              <a:t> </a:t>
            </a:r>
          </a:p>
          <a:p>
            <a:endParaRPr lang="az-Latn-AZ" sz="1200"/>
          </a:p>
          <a:p>
            <a:endParaRPr lang="az-Latn-AZ" sz="1200"/>
          </a:p>
          <a:p>
            <a:endParaRPr lang="az-Latn-AZ" sz="1200"/>
          </a:p>
          <a:p>
            <a:endParaRPr lang="az-Latn-AZ" sz="1200"/>
          </a:p>
          <a:p>
            <a:endParaRPr lang="az-Latn-AZ" sz="1200"/>
          </a:p>
          <a:p>
            <a:r>
              <a:rPr lang="az-Latn-AZ" sz="1200"/>
              <a:t>Ghidra proqramı da bunu başa düşülən etmək üçün C-yə bənzər pseudocode yaradır. Loop-ları göstərir, Funksiyaları ayırır və.s. Bu orijinal C kodu deyil, amma məntiq eynidir</a:t>
            </a:r>
            <a:endParaRPr lang="ru-RU" sz="1200"/>
          </a:p>
        </p:txBody>
      </p:sp>
      <p:pic>
        <p:nvPicPr>
          <p:cNvPr id="3" name="Picture 2">
            <a:extLst>
              <a:ext uri="{FF2B5EF4-FFF2-40B4-BE49-F238E27FC236}">
                <a16:creationId xmlns:a16="http://schemas.microsoft.com/office/drawing/2014/main" id="{71251B76-E76D-5F8F-51CC-508CDBF7729E}"/>
              </a:ext>
            </a:extLst>
          </p:cNvPr>
          <p:cNvPicPr>
            <a:picLocks noChangeAspect="1"/>
          </p:cNvPicPr>
          <p:nvPr/>
        </p:nvPicPr>
        <p:blipFill>
          <a:blip r:embed="rId2"/>
          <a:stretch>
            <a:fillRect/>
          </a:stretch>
        </p:blipFill>
        <p:spPr>
          <a:xfrm>
            <a:off x="0" y="4094341"/>
            <a:ext cx="1066892" cy="731583"/>
          </a:xfrm>
          <a:prstGeom prst="rect">
            <a:avLst/>
          </a:prstGeom>
        </p:spPr>
      </p:pic>
      <p:pic>
        <p:nvPicPr>
          <p:cNvPr id="6" name="Picture 5">
            <a:extLst>
              <a:ext uri="{FF2B5EF4-FFF2-40B4-BE49-F238E27FC236}">
                <a16:creationId xmlns:a16="http://schemas.microsoft.com/office/drawing/2014/main" id="{CC0A5F8B-262D-904F-EC47-6DC7BB5801FE}"/>
              </a:ext>
            </a:extLst>
          </p:cNvPr>
          <p:cNvPicPr>
            <a:picLocks noChangeAspect="1"/>
          </p:cNvPicPr>
          <p:nvPr/>
        </p:nvPicPr>
        <p:blipFill>
          <a:blip r:embed="rId3"/>
          <a:stretch>
            <a:fillRect/>
          </a:stretch>
        </p:blipFill>
        <p:spPr>
          <a:xfrm>
            <a:off x="0" y="5262979"/>
            <a:ext cx="1066892" cy="980051"/>
          </a:xfrm>
          <a:prstGeom prst="rect">
            <a:avLst/>
          </a:prstGeom>
        </p:spPr>
      </p:pic>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593018"/>
          </a:xfrm>
          <a:prstGeom prst="rect">
            <a:avLst/>
          </a:prstGeom>
          <a:noFill/>
        </p:spPr>
        <p:txBody>
          <a:bodyPr wrap="square">
            <a:spAutoFit/>
          </a:bodyPr>
          <a:lstStyle/>
          <a:p>
            <a:pPr>
              <a:lnSpc>
                <a:spcPct val="150000"/>
              </a:lnSpc>
            </a:pPr>
            <a:r>
              <a:rPr lang="en-US" sz="1300" b="1"/>
              <a:t>Serial Monitor </a:t>
            </a:r>
            <a:r>
              <a:rPr lang="en-US" sz="1300"/>
              <a:t>Arduino IDE-də Arduino ilə kompüter arasında mətn məlumatı göndərib‑almağa imkan verən pəncərədir.</a:t>
            </a:r>
          </a:p>
          <a:p>
            <a:pPr>
              <a:lnSpc>
                <a:spcPct val="150000"/>
              </a:lnSpc>
            </a:pPr>
            <a:r>
              <a:rPr lang="en-US" sz="1300" b="1"/>
              <a:t>Serial.begin(9600) </a:t>
            </a:r>
            <a:r>
              <a:rPr lang="en-US" sz="1300"/>
              <a:t>Arduino ilə kompüter arasında 9600 baud sürətində əlaqə açır.</a:t>
            </a:r>
          </a:p>
          <a:p>
            <a:pPr>
              <a:lnSpc>
                <a:spcPct val="150000"/>
              </a:lnSpc>
            </a:pPr>
            <a:r>
              <a:rPr lang="en-US" sz="1300" b="1"/>
              <a:t>Serial.println("Hello world") </a:t>
            </a:r>
            <a:r>
              <a:rPr lang="en-US" sz="1300"/>
              <a:t>mətni yeni sətrə keçərək, </a:t>
            </a:r>
            <a:r>
              <a:rPr lang="en-US" sz="1300" b="1"/>
              <a:t>Serial.print("codeurient.com") </a:t>
            </a:r>
            <a:r>
              <a:rPr lang="en-US" sz="1300"/>
              <a:t>isə eyni sətirdə Serial Monitor-da göstərir.</a:t>
            </a:r>
            <a:endParaRPr lang="az-Latn-AZ" sz="1300"/>
          </a:p>
          <a:p>
            <a:endParaRPr lang="az-Latn-AZ" sz="1300"/>
          </a:p>
          <a:p>
            <a:r>
              <a:rPr lang="en-US" sz="1300" b="1">
                <a:solidFill>
                  <a:srgbClr val="0070C0"/>
                </a:solidFill>
              </a:rPr>
              <a:t>Baud</a:t>
            </a:r>
            <a:r>
              <a:rPr lang="en-US" sz="1300"/>
              <a:t> — bir saniyədə serial əlaqə vasitəsilə ötürülən simvolların (bits/işarələrin) sayı deməkdir.</a:t>
            </a:r>
          </a:p>
          <a:p>
            <a:endParaRPr lang="en-US" sz="1300"/>
          </a:p>
          <a:p>
            <a:r>
              <a:rPr lang="en-US" sz="1300" b="1"/>
              <a:t>Sadə dillə</a:t>
            </a:r>
            <a:r>
              <a:rPr lang="en-US" sz="1300"/>
              <a:t>:</a:t>
            </a:r>
          </a:p>
          <a:p>
            <a:pPr marL="285750" indent="-285750">
              <a:lnSpc>
                <a:spcPct val="150000"/>
              </a:lnSpc>
              <a:buFont typeface="Arial" panose="020B0604020202020204" pitchFamily="34" charset="0"/>
              <a:buChar char="•"/>
            </a:pPr>
            <a:r>
              <a:rPr lang="en-US" sz="1300"/>
              <a:t>Serial.begin(9600) → Arduino ilə kompüter 1 saniyədə 9600 simvol ötürə bilər.</a:t>
            </a:r>
            <a:r>
              <a:rPr lang="az-Latn-AZ" sz="1300"/>
              <a:t> 9600 baud uzun kabel üçün stabildir, 115200 baud üçün qısa kabel tövsiyə olunur</a:t>
            </a:r>
            <a:endParaRPr lang="en-US" sz="1300"/>
          </a:p>
          <a:p>
            <a:pPr marL="285750" indent="-285750">
              <a:lnSpc>
                <a:spcPct val="150000"/>
              </a:lnSpc>
              <a:buFont typeface="Arial" panose="020B0604020202020204" pitchFamily="34" charset="0"/>
              <a:buChar char="•"/>
            </a:pPr>
            <a:r>
              <a:rPr lang="en-US" sz="1300"/>
              <a:t>Daha yüksək baud → məlumat sürətli ötürülür, lakin kabellər və uzunluq da əhəmiyyətlidir.</a:t>
            </a:r>
            <a:endParaRPr lang="az-Latn-AZ" sz="1300"/>
          </a:p>
          <a:p>
            <a:endParaRPr lang="ru-RU" sz="1300"/>
          </a:p>
        </p:txBody>
      </p:sp>
      <p:pic>
        <p:nvPicPr>
          <p:cNvPr id="3" name="Picture 2">
            <a:extLst>
              <a:ext uri="{FF2B5EF4-FFF2-40B4-BE49-F238E27FC236}">
                <a16:creationId xmlns:a16="http://schemas.microsoft.com/office/drawing/2014/main" id="{7BAD03DB-8D53-F0FD-046D-8C6DDE1530AF}"/>
              </a:ext>
            </a:extLst>
          </p:cNvPr>
          <p:cNvPicPr>
            <a:picLocks noChangeAspect="1"/>
          </p:cNvPicPr>
          <p:nvPr/>
        </p:nvPicPr>
        <p:blipFill>
          <a:blip r:embed="rId2"/>
          <a:stretch>
            <a:fillRect/>
          </a:stretch>
        </p:blipFill>
        <p:spPr>
          <a:xfrm>
            <a:off x="3825266" y="2451370"/>
            <a:ext cx="8366734" cy="4406630"/>
          </a:xfrm>
          <a:prstGeom prst="rect">
            <a:avLst/>
          </a:prstGeom>
        </p:spPr>
      </p:pic>
      <p:pic>
        <p:nvPicPr>
          <p:cNvPr id="6" name="Picture 5">
            <a:extLst>
              <a:ext uri="{FF2B5EF4-FFF2-40B4-BE49-F238E27FC236}">
                <a16:creationId xmlns:a16="http://schemas.microsoft.com/office/drawing/2014/main" id="{2638164C-D321-A9D7-5AA8-0C9665D2A92F}"/>
              </a:ext>
            </a:extLst>
          </p:cNvPr>
          <p:cNvPicPr>
            <a:picLocks noChangeAspect="1"/>
          </p:cNvPicPr>
          <p:nvPr/>
        </p:nvPicPr>
        <p:blipFill>
          <a:blip r:embed="rId3"/>
          <a:stretch>
            <a:fillRect/>
          </a:stretch>
        </p:blipFill>
        <p:spPr>
          <a:xfrm>
            <a:off x="0" y="2451368"/>
            <a:ext cx="3612930" cy="4406631"/>
          </a:xfrm>
          <a:prstGeom prst="rect">
            <a:avLst/>
          </a:prstGeom>
        </p:spPr>
      </p:pic>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 məlumatların çoxusunu sadəcə məlumat xarakterli bilginiz olsun deyə qeyd edirəm.</a:t>
            </a:r>
          </a:p>
          <a:p>
            <a:endParaRPr lang="az-Latn-AZ" sz="1400"/>
          </a:p>
          <a:p>
            <a:r>
              <a:rPr lang="en-US" sz="1400"/>
              <a:t>Kabel keyfiyyəti</a:t>
            </a:r>
            <a:r>
              <a:rPr lang="az-Latn-AZ" sz="1400"/>
              <a:t>:</a:t>
            </a:r>
            <a:endParaRPr lang="en-US" sz="1400"/>
          </a:p>
          <a:p>
            <a:pPr marL="742950" lvl="1" indent="-285750">
              <a:lnSpc>
                <a:spcPct val="150000"/>
              </a:lnSpc>
              <a:buFont typeface="Arial" panose="020B0604020202020204" pitchFamily="34" charset="0"/>
              <a:buChar char="•"/>
            </a:pPr>
            <a:r>
              <a:rPr lang="en-US" sz="1400"/>
              <a:t>Serial əlaqədə məsafə artdıqca siqnal zəifləyir</a:t>
            </a:r>
          </a:p>
          <a:p>
            <a:pPr marL="742950" lvl="1" indent="-285750">
              <a:lnSpc>
                <a:spcPct val="150000"/>
              </a:lnSpc>
              <a:buFont typeface="Arial" panose="020B0604020202020204" pitchFamily="34" charset="0"/>
              <a:buChar char="•"/>
            </a:pPr>
            <a:r>
              <a:rPr lang="en-US" sz="1400"/>
              <a:t>Ucuz / yalnız enerji verən USB kabellər data ötürməyə uyğun olmur</a:t>
            </a:r>
          </a:p>
          <a:p>
            <a:pPr marL="742950" lvl="1" indent="-285750">
              <a:lnSpc>
                <a:spcPct val="150000"/>
              </a:lnSpc>
              <a:buFont typeface="Arial" panose="020B0604020202020204" pitchFamily="34" charset="0"/>
              <a:buChar char="•"/>
            </a:pPr>
            <a:r>
              <a:rPr lang="en-US" sz="1400"/>
              <a:t>Yüksək keyfiyyətli, </a:t>
            </a:r>
            <a:r>
              <a:rPr lang="en-US" sz="1400" b="1"/>
              <a:t>shielded USB kabel </a:t>
            </a:r>
            <a:r>
              <a:rPr lang="en-US" sz="1400"/>
              <a:t>→ siqnalın itirilməsinin qarşısını alır</a:t>
            </a:r>
            <a:r>
              <a:rPr lang="az-Latn-AZ" sz="1400"/>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Kabel uzunluğu</a:t>
            </a:r>
          </a:p>
          <a:p>
            <a:pPr marL="285750" indent="-285750">
              <a:buFont typeface="Wingdings" panose="05000000000000000000" pitchFamily="2" charset="2"/>
              <a:buChar char="q"/>
            </a:pPr>
            <a:r>
              <a:rPr lang="en-US" sz="1400"/>
              <a:t>USB/Serial siqnallar analog elektrik impulslarıdır</a:t>
            </a:r>
          </a:p>
          <a:p>
            <a:pPr marL="285750" indent="-285750">
              <a:buFont typeface="Wingdings" panose="05000000000000000000" pitchFamily="2" charset="2"/>
              <a:buChar char="q"/>
            </a:pPr>
            <a:r>
              <a:rPr lang="en-US" sz="1400"/>
              <a:t>Kabel uzun olduqca:</a:t>
            </a:r>
          </a:p>
          <a:p>
            <a:pPr marL="742950" lvl="1" indent="-285750">
              <a:buFont typeface="Arial" panose="020B0604020202020204" pitchFamily="34" charset="0"/>
              <a:buChar char="•"/>
            </a:pPr>
            <a:r>
              <a:rPr lang="en-US" sz="1400"/>
              <a:t>Siqnal zəifləyir</a:t>
            </a:r>
          </a:p>
          <a:p>
            <a:pPr marL="742950" lvl="1" indent="-285750">
              <a:buFont typeface="Arial" panose="020B0604020202020204" pitchFamily="34" charset="0"/>
              <a:buChar char="•"/>
            </a:pPr>
            <a:r>
              <a:rPr lang="en-US" sz="1400"/>
              <a:t>Məlumat itkisi artır</a:t>
            </a:r>
          </a:p>
          <a:p>
            <a:pPr marL="742950" lvl="1" indent="-285750">
              <a:buFont typeface="Arial" panose="020B0604020202020204" pitchFamily="34" charset="0"/>
              <a:buChar char="•"/>
            </a:pPr>
            <a:r>
              <a:rPr lang="en-US" sz="1400"/>
              <a:t>Xətalar (garbled data) baş verir</a:t>
            </a:r>
          </a:p>
          <a:p>
            <a:pPr marL="742950" lvl="1" indent="-285750">
              <a:buFont typeface="Arial" panose="020B0604020202020204" pitchFamily="34" charset="0"/>
              <a:buChar char="•"/>
            </a:pPr>
            <a:r>
              <a:rPr lang="en-US" sz="1400"/>
              <a:t>Optimal: USB ≤ 2‑3 metr </a:t>
            </a:r>
            <a:r>
              <a:rPr lang="az-Latn-AZ" sz="1400"/>
              <a:t>olmalıdır. </a:t>
            </a:r>
            <a:r>
              <a:rPr lang="en-US" sz="1400"/>
              <a:t>(Arduino üçün tipik)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FBCEFFB4-973D-A646-6B35-7D9DABEA2ED9}"/>
              </a:ext>
            </a:extLst>
          </p:cNvPr>
          <p:cNvPicPr>
            <a:picLocks noChangeAspect="1"/>
          </p:cNvPicPr>
          <p:nvPr/>
        </p:nvPicPr>
        <p:blipFill>
          <a:blip r:embed="rId2"/>
          <a:stretch>
            <a:fillRect/>
          </a:stretch>
        </p:blipFill>
        <p:spPr>
          <a:xfrm>
            <a:off x="0" y="1692612"/>
            <a:ext cx="3141637" cy="2105616"/>
          </a:xfrm>
          <a:prstGeom prst="rect">
            <a:avLst/>
          </a:prstGeom>
        </p:spPr>
      </p:pic>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38554"/>
          </a:xfrm>
          <a:prstGeom prst="rect">
            <a:avLst/>
          </a:prstGeom>
          <a:noFill/>
        </p:spPr>
        <p:txBody>
          <a:bodyPr wrap="square">
            <a:spAutoFit/>
          </a:bodyPr>
          <a:lstStyle/>
          <a:p>
            <a:r>
              <a:rPr lang="az-Latn-AZ" sz="1600"/>
              <a:t>Əgər </a:t>
            </a:r>
            <a:r>
              <a:rPr lang="az-Latn-AZ" sz="1600" b="1">
                <a:solidFill>
                  <a:srgbClr val="FF0000"/>
                </a:solidFill>
              </a:rPr>
              <a:t>loop( ) </a:t>
            </a:r>
            <a:r>
              <a:rPr lang="az-Latn-AZ" sz="1600"/>
              <a:t>funksiyası içində string print etdirsəz bu zaman sonsuz saytda mətn çap ediləcək. Ehtiyyatlı olmaq lazımdır burada.</a:t>
            </a:r>
            <a:endParaRPr lang="ru-RU" sz="1600"/>
          </a:p>
        </p:txBody>
      </p:sp>
      <p:pic>
        <p:nvPicPr>
          <p:cNvPr id="3" name="Picture 2">
            <a:extLst>
              <a:ext uri="{FF2B5EF4-FFF2-40B4-BE49-F238E27FC236}">
                <a16:creationId xmlns:a16="http://schemas.microsoft.com/office/drawing/2014/main" id="{1F0FFDBF-49C1-304D-F27B-56EF3B73234F}"/>
              </a:ext>
            </a:extLst>
          </p:cNvPr>
          <p:cNvPicPr>
            <a:picLocks noChangeAspect="1"/>
          </p:cNvPicPr>
          <p:nvPr/>
        </p:nvPicPr>
        <p:blipFill>
          <a:blip r:embed="rId2"/>
          <a:stretch>
            <a:fillRect/>
          </a:stretch>
        </p:blipFill>
        <p:spPr>
          <a:xfrm>
            <a:off x="7977775" y="3360117"/>
            <a:ext cx="4214225" cy="3497883"/>
          </a:xfrm>
          <a:prstGeom prst="rect">
            <a:avLst/>
          </a:prstGeom>
        </p:spPr>
      </p:pic>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986528"/>
          </a:xfrm>
          <a:prstGeom prst="rect">
            <a:avLst/>
          </a:prstGeom>
          <a:noFill/>
        </p:spPr>
        <p:txBody>
          <a:bodyPr wrap="square">
            <a:spAutoFit/>
          </a:bodyPr>
          <a:lstStyle/>
          <a:p>
            <a:pPr algn="ctr"/>
            <a:r>
              <a:rPr lang="en-US" sz="1400"/>
              <a:t>Arduino üçün “Dəyişən Təyini və </a:t>
            </a:r>
            <a:r>
              <a:rPr lang="az-Latn-AZ" sz="1400"/>
              <a:t>Data</a:t>
            </a:r>
            <a:r>
              <a:rPr lang="en-US" sz="1400"/>
              <a:t> Tipləri” mövzusu</a:t>
            </a:r>
            <a:endParaRPr lang="az-Latn-AZ" sz="1400"/>
          </a:p>
          <a:p>
            <a:endParaRPr lang="az-Latn-AZ" sz="1400"/>
          </a:p>
          <a:p>
            <a:r>
              <a:rPr lang="en-US" sz="1400"/>
              <a:t>Dəyişən (Variable) – proqramda məlumatları saxlamaq üçün istifadə olunan yaddaş yeridir.</a:t>
            </a:r>
          </a:p>
          <a:p>
            <a:pPr marL="742950" lvl="1" indent="-285750">
              <a:lnSpc>
                <a:spcPct val="150000"/>
              </a:lnSpc>
              <a:buFont typeface="Arial" panose="020B0604020202020204" pitchFamily="34" charset="0"/>
              <a:buChar char="•"/>
            </a:pPr>
            <a:r>
              <a:rPr lang="en-US" sz="1400"/>
              <a:t>Dəyişənə ad verilir</a:t>
            </a:r>
          </a:p>
          <a:p>
            <a:pPr marL="742950" lvl="1" indent="-285750">
              <a:lnSpc>
                <a:spcPct val="150000"/>
              </a:lnSpc>
              <a:buFont typeface="Arial" panose="020B0604020202020204" pitchFamily="34" charset="0"/>
              <a:buChar char="•"/>
            </a:pPr>
            <a:r>
              <a:rPr lang="en-US" sz="1400"/>
              <a:t>Onun tipi müəyyən edilir (nə cür məlumat saxlayacağını göstərir)</a:t>
            </a:r>
          </a:p>
          <a:p>
            <a:pPr marL="742950" lvl="1" indent="-285750">
              <a:lnSpc>
                <a:spcPct val="150000"/>
              </a:lnSpc>
              <a:buFont typeface="Arial" panose="020B0604020202020204" pitchFamily="34" charset="0"/>
              <a:buChar char="•"/>
            </a:pPr>
            <a:r>
              <a:rPr lang="en-US" sz="1400"/>
              <a:t>Dəyişənin dəyəri proqram boyu dəyişə bilər</a:t>
            </a:r>
            <a:endParaRPr lang="az-Latn-AZ" sz="1400"/>
          </a:p>
          <a:p>
            <a:endParaRPr lang="az-Latn-AZ" sz="1400"/>
          </a:p>
          <a:p>
            <a:endParaRPr lang="az-Latn-AZ" sz="1400"/>
          </a:p>
          <a:p>
            <a:endParaRPr lang="az-Latn-AZ" sz="1400"/>
          </a:p>
          <a:p>
            <a:endParaRPr lang="az-Latn-AZ" sz="1400"/>
          </a:p>
          <a:p>
            <a:r>
              <a:rPr lang="en-US" sz="1400"/>
              <a:t>Arduino-da ən çox istifadə olunan data tipləri</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Hər dəyişənin mənalı ad verin (məs: ledVeziyyeti, sayi, temperatur)</a:t>
            </a:r>
          </a:p>
          <a:p>
            <a:pPr marL="285750" indent="-285750">
              <a:lnSpc>
                <a:spcPct val="150000"/>
              </a:lnSpc>
              <a:buFont typeface="Arial" panose="020B0604020202020204" pitchFamily="34" charset="0"/>
              <a:buChar char="•"/>
            </a:pPr>
            <a:r>
              <a:rPr lang="en-US" sz="1400"/>
              <a:t>Dəyişənin tipini məlumatın növünə uyğun seçin. Məsələn ədəd lazımdırsa int. Mətn tipi üçün string.</a:t>
            </a:r>
          </a:p>
          <a:p>
            <a:pPr marL="285750" indent="-285750">
              <a:lnSpc>
                <a:spcPct val="150000"/>
              </a:lnSpc>
              <a:buFont typeface="Arial" panose="020B0604020202020204" pitchFamily="34" charset="0"/>
              <a:buChar char="•"/>
            </a:pPr>
            <a:r>
              <a:rPr lang="en-US" sz="1400"/>
              <a:t>Ehtiyac yoxdursa, yaddaş qənaət etmək üçün böyük tiplər (long, float) istifadə etməyin </a:t>
            </a:r>
            <a:endParaRPr lang="az-Latn-AZ" sz="1400"/>
          </a:p>
          <a:p>
            <a:endParaRPr lang="ru-RU" sz="1400"/>
          </a:p>
        </p:txBody>
      </p:sp>
      <p:pic>
        <p:nvPicPr>
          <p:cNvPr id="3" name="Picture 2">
            <a:extLst>
              <a:ext uri="{FF2B5EF4-FFF2-40B4-BE49-F238E27FC236}">
                <a16:creationId xmlns:a16="http://schemas.microsoft.com/office/drawing/2014/main" id="{6A48D2EE-A2CA-01A6-F4B5-3CBD8F98DF3D}"/>
              </a:ext>
            </a:extLst>
          </p:cNvPr>
          <p:cNvPicPr>
            <a:picLocks noChangeAspect="1"/>
          </p:cNvPicPr>
          <p:nvPr/>
        </p:nvPicPr>
        <p:blipFill>
          <a:blip r:embed="rId2"/>
          <a:stretch>
            <a:fillRect/>
          </a:stretch>
        </p:blipFill>
        <p:spPr>
          <a:xfrm>
            <a:off x="0" y="1740486"/>
            <a:ext cx="4785775" cy="312447"/>
          </a:xfrm>
          <a:prstGeom prst="rect">
            <a:avLst/>
          </a:prstGeom>
        </p:spPr>
      </p:pic>
      <p:graphicFrame>
        <p:nvGraphicFramePr>
          <p:cNvPr id="4" name="Table 3">
            <a:extLst>
              <a:ext uri="{FF2B5EF4-FFF2-40B4-BE49-F238E27FC236}">
                <a16:creationId xmlns:a16="http://schemas.microsoft.com/office/drawing/2014/main" id="{53053A49-3090-0BC4-22A0-18153CDA75FB}"/>
              </a:ext>
            </a:extLst>
          </p:cNvPr>
          <p:cNvGraphicFramePr>
            <a:graphicFrameLocks noGrp="1"/>
          </p:cNvGraphicFramePr>
          <p:nvPr>
            <p:extLst>
              <p:ext uri="{D42A27DB-BD31-4B8C-83A1-F6EECF244321}">
                <p14:modId xmlns:p14="http://schemas.microsoft.com/office/powerpoint/2010/main" val="1895653866"/>
              </p:ext>
            </p:extLst>
          </p:nvPr>
        </p:nvGraphicFramePr>
        <p:xfrm>
          <a:off x="0" y="2806268"/>
          <a:ext cx="7208197" cy="2461788"/>
        </p:xfrm>
        <a:graphic>
          <a:graphicData uri="http://schemas.openxmlformats.org/drawingml/2006/table">
            <a:tbl>
              <a:tblPr/>
              <a:tblGrid>
                <a:gridCol w="928322">
                  <a:extLst>
                    <a:ext uri="{9D8B030D-6E8A-4147-A177-3AD203B41FA5}">
                      <a16:colId xmlns:a16="http://schemas.microsoft.com/office/drawing/2014/main" val="1647733830"/>
                    </a:ext>
                  </a:extLst>
                </a:gridCol>
                <a:gridCol w="842114">
                  <a:extLst>
                    <a:ext uri="{9D8B030D-6E8A-4147-A177-3AD203B41FA5}">
                      <a16:colId xmlns:a16="http://schemas.microsoft.com/office/drawing/2014/main" val="2674392906"/>
                    </a:ext>
                  </a:extLst>
                </a:gridCol>
                <a:gridCol w="2363821">
                  <a:extLst>
                    <a:ext uri="{9D8B030D-6E8A-4147-A177-3AD203B41FA5}">
                      <a16:colId xmlns:a16="http://schemas.microsoft.com/office/drawing/2014/main" val="1581999693"/>
                    </a:ext>
                  </a:extLst>
                </a:gridCol>
                <a:gridCol w="3073940">
                  <a:extLst>
                    <a:ext uri="{9D8B030D-6E8A-4147-A177-3AD203B41FA5}">
                      <a16:colId xmlns:a16="http://schemas.microsoft.com/office/drawing/2014/main" val="89303698"/>
                    </a:ext>
                  </a:extLst>
                </a:gridCol>
              </a:tblGrid>
              <a:tr h="0">
                <a:tc>
                  <a:txBody>
                    <a:bodyPr/>
                    <a:lstStyle/>
                    <a:p>
                      <a:r>
                        <a:rPr lang="en-US" sz="1200" b="1"/>
                        <a:t>Veri tipi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Ölçüsü</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Dəyər aralığı</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67400823"/>
                  </a:ext>
                </a:extLst>
              </a:tr>
              <a:tr h="0">
                <a:tc>
                  <a:txBody>
                    <a:bodyPr/>
                    <a:lstStyle/>
                    <a:p>
                      <a:r>
                        <a:rPr lang="en-US" sz="1200" b="1"/>
                        <a:t>int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2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-32,768 … 32,767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8156634"/>
                  </a:ext>
                </a:extLst>
              </a:tr>
              <a:tr h="173621">
                <a:tc>
                  <a:txBody>
                    <a:bodyPr/>
                    <a:lstStyle/>
                    <a:p>
                      <a:r>
                        <a:rPr lang="en-US" sz="1200" b="1"/>
                        <a:t>long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-2,147,483,648 … 2,147,483,647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Böyük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8673796"/>
                  </a:ext>
                </a:extLst>
              </a:tr>
              <a:tr h="173621">
                <a:tc>
                  <a:txBody>
                    <a:bodyPr/>
                    <a:lstStyle/>
                    <a:p>
                      <a:r>
                        <a:rPr lang="en-US" sz="1200" b="1"/>
                        <a:t>float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±3.4e38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Ondalık ədədlər üçün (3.14, 0.5 və 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8780105"/>
                  </a:ext>
                </a:extLst>
              </a:tr>
              <a:tr h="173621">
                <a:tc>
                  <a:txBody>
                    <a:bodyPr/>
                    <a:lstStyle/>
                    <a:p>
                      <a:r>
                        <a:rPr lang="en-US" sz="1200" b="1"/>
                        <a:t>double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it-IT" sz="1200"/>
                        <a:t>Arduino UNO-da 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575442"/>
                  </a:ext>
                </a:extLst>
              </a:tr>
              <a:tr h="0">
                <a:tc>
                  <a:txBody>
                    <a:bodyPr/>
                    <a:lstStyle/>
                    <a:p>
                      <a:r>
                        <a:rPr lang="en-US" sz="1200" b="1"/>
                        <a:t>char</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-128 … 127 / ASCII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Tək simvol üçün ('A', 'b')</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7727434"/>
                  </a:ext>
                </a:extLst>
              </a:tr>
              <a:tr h="0">
                <a:tc>
                  <a:txBody>
                    <a:bodyPr/>
                    <a:lstStyle/>
                    <a:p>
                      <a:r>
                        <a:rPr lang="en-US" sz="1200" b="1"/>
                        <a:t>boolean</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true / false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Doğru / yanlış ifadə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7667513"/>
                  </a:ext>
                </a:extLst>
              </a:tr>
              <a:tr h="0">
                <a:tc>
                  <a:txBody>
                    <a:bodyPr/>
                    <a:lstStyle/>
                    <a:p>
                      <a:r>
                        <a:rPr lang="en-US" sz="1200" b="1"/>
                        <a:t>byte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 … 255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Kiçik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5929674"/>
                  </a:ext>
                </a:extLst>
              </a:tr>
              <a:tr h="173621">
                <a:tc>
                  <a:txBody>
                    <a:bodyPr/>
                    <a:lstStyle/>
                    <a:p>
                      <a:r>
                        <a:rPr lang="en-US" sz="1200" b="1"/>
                        <a:t>String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dinamik</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Mətni saxlamaq üçün (“Salam”)</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5732382"/>
                  </a:ext>
                </a:extLst>
              </a:tr>
            </a:tbl>
          </a:graphicData>
        </a:graphic>
      </p:graphicFrame>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az-Latn-AZ" sz="1400"/>
              <a:t>C dili, </a:t>
            </a:r>
            <a:r>
              <a:rPr lang="az-Latn-AZ" sz="1400" b="1"/>
              <a:t>Arduino</a:t>
            </a:r>
            <a:r>
              <a:rPr lang="az-Latn-AZ" sz="1400"/>
              <a:t> üçün və </a:t>
            </a:r>
            <a:r>
              <a:rPr lang="az-Latn-AZ" sz="1400" b="1"/>
              <a:t>normal istifadə </a:t>
            </a:r>
            <a:r>
              <a:rPr lang="az-Latn-AZ" sz="1400"/>
              <a:t>üçün biraz fərqlənir. Həmin bəzi fərqləri cədvəl kimi nümunəsi:</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C++ dilindən istifadə etsə də, embedded proqramlaşdırmanı asanlaşdırmaq üçün bir çox aşağı səviyyəli mexanizmləri (main funksiyası, register konfiqurasiyası, clock ayarları, sonsuz döngü və s.) proqramçıdan gizlədir və bu səbəbdən yüksək səviyyəli abstraksiya təqdim edir, halbuki normal C dilində bu mexanizmlərin heç biri gizli deyil və proqramçı hardware ilə birbaşa işləyərək hər bir detalı özü idarə edir; buna görə Arduino rahatlıq və sürətli inkişaf üçün uyğundur, C dili isə hardware-a maksimum yaxınlıq və tam nəzarət təmin edir.</a:t>
            </a:r>
            <a:endParaRPr lang="az-Latn-AZ" sz="1400"/>
          </a:p>
          <a:p>
            <a:endParaRPr lang="az-Latn-AZ" sz="1400"/>
          </a:p>
          <a:p>
            <a:r>
              <a:rPr lang="en-US" sz="1400"/>
              <a:t>Arduino-da default olaraq C yox, C++ istifadə edilir.</a:t>
            </a:r>
            <a:r>
              <a:rPr lang="az-Latn-AZ" sz="1400"/>
              <a:t> Arduino IDE-də yazılan .ino faylları C++ kimi kompilyasiya olunur, lakin sadə sintaksis və hazır funksiyalar sayəsində istifadəçi çox vaxt bunu C kimi hiss edir.</a:t>
            </a:r>
          </a:p>
          <a:p>
            <a:endParaRPr lang="az-Latn-AZ" sz="1400"/>
          </a:p>
        </p:txBody>
      </p:sp>
      <p:graphicFrame>
        <p:nvGraphicFramePr>
          <p:cNvPr id="4" name="Table 3">
            <a:extLst>
              <a:ext uri="{FF2B5EF4-FFF2-40B4-BE49-F238E27FC236}">
                <a16:creationId xmlns:a16="http://schemas.microsoft.com/office/drawing/2014/main" id="{4E4C1762-105A-74C1-C16B-4D1085FCB0AA}"/>
              </a:ext>
            </a:extLst>
          </p:cNvPr>
          <p:cNvGraphicFramePr>
            <a:graphicFrameLocks noGrp="1"/>
          </p:cNvGraphicFramePr>
          <p:nvPr>
            <p:extLst>
              <p:ext uri="{D42A27DB-BD31-4B8C-83A1-F6EECF244321}">
                <p14:modId xmlns:p14="http://schemas.microsoft.com/office/powerpoint/2010/main" val="90192226"/>
              </p:ext>
            </p:extLst>
          </p:nvPr>
        </p:nvGraphicFramePr>
        <p:xfrm>
          <a:off x="3397385" y="472099"/>
          <a:ext cx="5397230" cy="2194560"/>
        </p:xfrm>
        <a:graphic>
          <a:graphicData uri="http://schemas.openxmlformats.org/drawingml/2006/table">
            <a:tbl>
              <a:tblPr/>
              <a:tblGrid>
                <a:gridCol w="2698615">
                  <a:extLst>
                    <a:ext uri="{9D8B030D-6E8A-4147-A177-3AD203B41FA5}">
                      <a16:colId xmlns:a16="http://schemas.microsoft.com/office/drawing/2014/main" val="1901578372"/>
                    </a:ext>
                  </a:extLst>
                </a:gridCol>
                <a:gridCol w="2698615">
                  <a:extLst>
                    <a:ext uri="{9D8B030D-6E8A-4147-A177-3AD203B41FA5}">
                      <a16:colId xmlns:a16="http://schemas.microsoft.com/office/drawing/2014/main" val="3303683753"/>
                    </a:ext>
                  </a:extLst>
                </a:gridCol>
              </a:tblGrid>
              <a:tr h="0">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Normal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1672730"/>
                  </a:ext>
                </a:extLst>
              </a:tr>
              <a:tr h="0">
                <a:tc>
                  <a:txBody>
                    <a:bodyPr/>
                    <a:lstStyle/>
                    <a:p>
                      <a:r>
                        <a:rPr lang="en-US"/>
                        <a:t>Serial.print()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printf()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9867452"/>
                  </a:ext>
                </a:extLst>
              </a:tr>
              <a:tr h="0">
                <a:tc>
                  <a:txBody>
                    <a:bodyPr/>
                    <a:lstStyle/>
                    <a:p>
                      <a:r>
                        <a:rPr lang="en-US"/>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char[]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544882"/>
                  </a:ext>
                </a:extLst>
              </a:tr>
              <a:tr h="0">
                <a:tc>
                  <a:txBody>
                    <a:bodyPr/>
                    <a:lstStyle/>
                    <a:p>
                      <a:r>
                        <a:rPr lang="en-US"/>
                        <a:t>boolean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6415025"/>
                  </a:ext>
                </a:extLst>
              </a:tr>
              <a:tr h="0">
                <a:tc>
                  <a:txBody>
                    <a:bodyPr/>
                    <a:lstStyle/>
                    <a:p>
                      <a:r>
                        <a:rPr lang="en-US"/>
                        <a:t>setup() / loop()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728097"/>
                  </a:ext>
                </a:extLst>
              </a:tr>
              <a:tr h="0">
                <a:tc>
                  <a:txBody>
                    <a:bodyPr/>
                    <a:lstStyle/>
                    <a:p>
                      <a:r>
                        <a:rPr lang="en-US" b="1"/>
                        <a:t>Avtomatik runtime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OS / compiler idarə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266394"/>
                  </a:ext>
                </a:extLst>
              </a:tr>
            </a:tbl>
          </a:graphicData>
        </a:graphic>
      </p:graphicFrame>
    </p:spTree>
    <p:extLst>
      <p:ext uri="{BB962C8B-B14F-4D97-AF65-F5344CB8AC3E}">
        <p14:creationId xmlns:p14="http://schemas.microsoft.com/office/powerpoint/2010/main" val="1956643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496455" cy="4959306"/>
          </a:xfrm>
          <a:prstGeom prst="rect">
            <a:avLst/>
          </a:prstGeom>
          <a:noFill/>
        </p:spPr>
        <p:txBody>
          <a:bodyPr wrap="square">
            <a:spAutoFit/>
          </a:bodyPr>
          <a:lstStyle/>
          <a:p>
            <a:r>
              <a:rPr lang="en-US" sz="1200"/>
              <a:t>Arduino-da bütün əsas dəyişən tiplərini eyni </a:t>
            </a:r>
            <a:r>
              <a:rPr lang="en-US" sz="1200" b="1">
                <a:solidFill>
                  <a:srgbClr val="FF0000"/>
                </a:solidFill>
              </a:rPr>
              <a:t>setup() </a:t>
            </a:r>
            <a:r>
              <a:rPr lang="en-US" sz="1200"/>
              <a:t>içində ardıcıl göstərib, hər birini komment ilə izah edək və </a:t>
            </a:r>
            <a:r>
              <a:rPr lang="en-US" sz="1200" b="1">
                <a:solidFill>
                  <a:srgbClr val="FF0000"/>
                </a:solidFill>
              </a:rPr>
              <a:t>Serial.print</a:t>
            </a:r>
            <a:r>
              <a:rPr lang="az-Latn-AZ" sz="1200" b="1">
                <a:solidFill>
                  <a:srgbClr val="FF0000"/>
                </a:solidFill>
              </a:rPr>
              <a:t>ln</a:t>
            </a:r>
            <a:r>
              <a:rPr lang="en-US" sz="1200" b="1">
                <a:solidFill>
                  <a:srgbClr val="FF0000"/>
                </a:solidFill>
              </a:rPr>
              <a:t> </a:t>
            </a:r>
            <a:r>
              <a:rPr lang="en-US" sz="1200"/>
              <a:t>(ESP32/Arduino IDE-də istifadə edilirsə) və ya </a:t>
            </a:r>
            <a:r>
              <a:rPr lang="en-US" sz="1200" b="1">
                <a:solidFill>
                  <a:srgbClr val="FF0000"/>
                </a:solidFill>
              </a:rPr>
              <a:t>Serial.print </a:t>
            </a:r>
            <a:r>
              <a:rPr lang="en-US" sz="1200"/>
              <a:t>ilə çap edək.</a:t>
            </a:r>
          </a:p>
          <a:p>
            <a:endParaRPr lang="en-US" sz="1200"/>
          </a:p>
          <a:p>
            <a:r>
              <a:rPr lang="en-US" sz="1200"/>
              <a:t>Arduino UNO standart IDE-də </a:t>
            </a:r>
            <a:r>
              <a:rPr lang="en-US" sz="1200" b="1">
                <a:solidFill>
                  <a:srgbClr val="FF0000"/>
                </a:solidFill>
              </a:rPr>
              <a:t>printf</a:t>
            </a:r>
            <a:r>
              <a:rPr lang="en-US" sz="1200"/>
              <a:t> əvəzinə </a:t>
            </a:r>
            <a:r>
              <a:rPr lang="en-US" sz="1200" b="1">
                <a:solidFill>
                  <a:srgbClr val="FF0000"/>
                </a:solidFill>
              </a:rPr>
              <a:t>Serial.print + Serial.println </a:t>
            </a:r>
            <a:r>
              <a:rPr lang="en-US" sz="1200"/>
              <a:t>istifadə olunur, çünki UNO-da </a:t>
            </a:r>
            <a:r>
              <a:rPr lang="en-US" sz="1200" b="1">
                <a:solidFill>
                  <a:srgbClr val="FF0000"/>
                </a:solidFill>
              </a:rPr>
              <a:t>printf</a:t>
            </a:r>
            <a:r>
              <a:rPr lang="en-US" sz="1200"/>
              <a:t> dəstəyi yoxdur.</a:t>
            </a:r>
            <a:r>
              <a:rPr lang="az-Latn-AZ" sz="1200"/>
              <a:t> </a:t>
            </a:r>
          </a:p>
          <a:p>
            <a:endParaRPr lang="az-Latn-AZ" sz="1200"/>
          </a:p>
          <a:p>
            <a:r>
              <a:rPr lang="az-Latn-AZ" sz="1200"/>
              <a:t>Ancaq C</a:t>
            </a:r>
            <a:r>
              <a:rPr lang="en-US" sz="1200"/>
              <a:t>/C++ </a:t>
            </a:r>
            <a:r>
              <a:rPr lang="az-Latn-AZ" sz="1200"/>
              <a:t>əmrlərini normal Vscode kimi editorda yazdıqda Serial istifadə etmədən </a:t>
            </a:r>
            <a:r>
              <a:rPr lang="az-Latn-AZ" sz="1200" b="1">
                <a:solidFill>
                  <a:srgbClr val="FF0000"/>
                </a:solidFill>
              </a:rPr>
              <a:t>printf() </a:t>
            </a:r>
            <a:r>
              <a:rPr lang="az-Latn-AZ" sz="1200"/>
              <a:t>metodu ilə dəyərləri çap etdirə bilərsiz.</a:t>
            </a:r>
          </a:p>
          <a:p>
            <a:endParaRPr lang="az-Latn-AZ" sz="1200"/>
          </a:p>
          <a:p>
            <a:endParaRPr lang="az-Latn-AZ" sz="1200"/>
          </a:p>
          <a:p>
            <a:endParaRPr lang="az-Latn-AZ" sz="1200"/>
          </a:p>
          <a:p>
            <a:pPr>
              <a:lnSpc>
                <a:spcPct val="150000"/>
              </a:lnSpc>
            </a:pPr>
            <a:r>
              <a:rPr lang="en-US" sz="1200" b="1">
                <a:solidFill>
                  <a:srgbClr val="FF0000"/>
                </a:solidFill>
              </a:rPr>
              <a:t>while (!Serial); </a:t>
            </a:r>
            <a:r>
              <a:rPr lang="en-US" sz="1200"/>
              <a:t>onu üçündür ki, serial əlaqə hazır olana qədər proqramı saxlasın. Əgər Arduino hələ kompüterlə serial əlaqə qurmayıbsa </a:t>
            </a:r>
            <a:r>
              <a:rPr lang="en-US" sz="1200" b="1"/>
              <a:t>setup() </a:t>
            </a:r>
            <a:r>
              <a:rPr lang="en-US" sz="1200"/>
              <a:t>davam </a:t>
            </a:r>
            <a:r>
              <a:rPr lang="en-US" sz="1200" b="1"/>
              <a:t>ETMİR</a:t>
            </a:r>
            <a:r>
              <a:rPr lang="en-US" sz="1200"/>
              <a:t> və </a:t>
            </a:r>
            <a:r>
              <a:rPr lang="en-US" sz="1200" b="1"/>
              <a:t>GÖZLƏYİR</a:t>
            </a:r>
            <a:r>
              <a:rPr lang="en-US" sz="1200"/>
              <a:t>.</a:t>
            </a:r>
            <a:r>
              <a:rPr lang="az-Latn-AZ" sz="1200"/>
              <a:t> Bu zaman növbəti sətrlərə sıra gəlmir. Ancaq Serial port açıldıqda </a:t>
            </a:r>
            <a:r>
              <a:rPr lang="en-US" sz="1200"/>
              <a:t>while </a:t>
            </a:r>
            <a:r>
              <a:rPr lang="az-Latn-AZ" sz="1200"/>
              <a:t>artıq false olur və növbəti kodlar oxunur.</a:t>
            </a:r>
          </a:p>
          <a:p>
            <a:endParaRPr lang="az-Latn-AZ" sz="1200"/>
          </a:p>
          <a:p>
            <a:pPr>
              <a:lnSpc>
                <a:spcPct val="150000"/>
              </a:lnSpc>
            </a:pPr>
            <a:r>
              <a:rPr lang="az-Latn-AZ" sz="1200"/>
              <a:t>S</a:t>
            </a:r>
            <a:r>
              <a:rPr lang="en-US" sz="1200"/>
              <a:t>erial port açılmayıbsa Serial dəyişəni </a:t>
            </a:r>
            <a:r>
              <a:rPr lang="en-US" sz="1200" b="1"/>
              <a:t>false</a:t>
            </a:r>
            <a:r>
              <a:rPr lang="en-US" sz="1200"/>
              <a:t> olur, onun önünə nida (</a:t>
            </a:r>
            <a:r>
              <a:rPr lang="en-US" sz="1200" b="1">
                <a:solidFill>
                  <a:srgbClr val="FF0000"/>
                </a:solidFill>
              </a:rPr>
              <a:t>!</a:t>
            </a:r>
            <a:r>
              <a:rPr lang="en-US" sz="1200"/>
              <a:t>) gəldikdə </a:t>
            </a:r>
            <a:r>
              <a:rPr lang="en-US" sz="1200" b="1"/>
              <a:t>true</a:t>
            </a:r>
            <a:r>
              <a:rPr lang="en-US" sz="1200"/>
              <a:t>-ya çevrilir və </a:t>
            </a:r>
            <a:r>
              <a:rPr lang="en-US" sz="1200" b="1">
                <a:solidFill>
                  <a:srgbClr val="FF0000"/>
                </a:solidFill>
              </a:rPr>
              <a:t>while(true) </a:t>
            </a:r>
            <a:r>
              <a:rPr lang="en-US" sz="1200"/>
              <a:t>vəziyyəti yaranır. </a:t>
            </a:r>
            <a:r>
              <a:rPr lang="en-US" sz="1200" b="1"/>
              <a:t>while</a:t>
            </a:r>
            <a:r>
              <a:rPr lang="en-US" sz="1200"/>
              <a:t> döngüsü şərt </a:t>
            </a:r>
            <a:r>
              <a:rPr lang="en-US" sz="1200" b="1">
                <a:solidFill>
                  <a:srgbClr val="FF0000"/>
                </a:solidFill>
              </a:rPr>
              <a:t>true</a:t>
            </a:r>
            <a:r>
              <a:rPr lang="en-US" sz="1200"/>
              <a:t> qaldığı müddətcə işlədiyi üçün, serial port heç vaxt açılmasa proqram növbəti sətirlərə keçmir və orada ilişib qalır. Buna görə də </a:t>
            </a:r>
            <a:r>
              <a:rPr lang="en-US" sz="1200" b="1">
                <a:solidFill>
                  <a:srgbClr val="FF0000"/>
                </a:solidFill>
              </a:rPr>
              <a:t>while(!Serial); </a:t>
            </a:r>
            <a:r>
              <a:rPr lang="en-US" sz="1200"/>
              <a:t>yalnız serial portun açılacağına əmin olunan hallarda və əsasən debug məqsədilə istifadə edilməlidir.</a:t>
            </a:r>
            <a:endParaRPr lang="ru-RU" sz="1200"/>
          </a:p>
        </p:txBody>
      </p:sp>
      <p:pic>
        <p:nvPicPr>
          <p:cNvPr id="3" name="Picture 2">
            <a:extLst>
              <a:ext uri="{FF2B5EF4-FFF2-40B4-BE49-F238E27FC236}">
                <a16:creationId xmlns:a16="http://schemas.microsoft.com/office/drawing/2014/main" id="{92C4C5FA-D04F-E0DB-A72E-569898AC711A}"/>
              </a:ext>
            </a:extLst>
          </p:cNvPr>
          <p:cNvPicPr>
            <a:picLocks noChangeAspect="1"/>
          </p:cNvPicPr>
          <p:nvPr/>
        </p:nvPicPr>
        <p:blipFill>
          <a:blip r:embed="rId2"/>
          <a:stretch>
            <a:fillRect/>
          </a:stretch>
        </p:blipFill>
        <p:spPr>
          <a:xfrm>
            <a:off x="6573660" y="0"/>
            <a:ext cx="5618340" cy="6858000"/>
          </a:xfrm>
          <a:prstGeom prst="rect">
            <a:avLst/>
          </a:prstGeom>
        </p:spPr>
      </p:pic>
      <p:pic>
        <p:nvPicPr>
          <p:cNvPr id="6" name="Picture 5">
            <a:extLst>
              <a:ext uri="{FF2B5EF4-FFF2-40B4-BE49-F238E27FC236}">
                <a16:creationId xmlns:a16="http://schemas.microsoft.com/office/drawing/2014/main" id="{6F54AACA-ED9A-FE38-DE45-978B891FAC25}"/>
              </a:ext>
            </a:extLst>
          </p:cNvPr>
          <p:cNvPicPr>
            <a:picLocks noChangeAspect="1"/>
          </p:cNvPicPr>
          <p:nvPr/>
        </p:nvPicPr>
        <p:blipFill>
          <a:blip r:embed="rId3"/>
          <a:stretch>
            <a:fillRect/>
          </a:stretch>
        </p:blipFill>
        <p:spPr>
          <a:xfrm>
            <a:off x="1" y="4959306"/>
            <a:ext cx="4879706" cy="1898694"/>
          </a:xfrm>
          <a:prstGeom prst="rect">
            <a:avLst/>
          </a:prstGeom>
        </p:spPr>
      </p:pic>
    </p:spTree>
    <p:extLst>
      <p:ext uri="{BB962C8B-B14F-4D97-AF65-F5344CB8AC3E}">
        <p14:creationId xmlns:p14="http://schemas.microsoft.com/office/powerpoint/2010/main" val="6451946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ru-RU" sz="1400"/>
          </a:p>
        </p:txBody>
      </p:sp>
      <p:pic>
        <p:nvPicPr>
          <p:cNvPr id="6" name="Picture 5">
            <a:extLst>
              <a:ext uri="{FF2B5EF4-FFF2-40B4-BE49-F238E27FC236}">
                <a16:creationId xmlns:a16="http://schemas.microsoft.com/office/drawing/2014/main" id="{D38572A7-1B8B-A9AE-A0DF-5D86255D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6330"/>
            <a:ext cx="12192000" cy="5431670"/>
          </a:xfrm>
          <a:prstGeom prst="rect">
            <a:avLst/>
          </a:prstGeom>
        </p:spPr>
      </p:pic>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10086</TotalTime>
  <Words>12777</Words>
  <Application>Microsoft Office PowerPoint</Application>
  <PresentationFormat>Widescreen</PresentationFormat>
  <Paragraphs>2533</Paragraphs>
  <Slides>304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304</vt:i4>
      </vt:variant>
    </vt:vector>
  </HeadingPairs>
  <TitlesOfParts>
    <vt:vector size="311" baseType="lpstr">
      <vt:lpstr>Aptos</vt:lpstr>
      <vt:lpstr>Aptos Display</vt:lpstr>
      <vt:lpstr>Arial</vt:lpstr>
      <vt:lpstr>CaskaydiaCove Nerd Font Mono</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339</cp:revision>
  <dcterms:created xsi:type="dcterms:W3CDTF">2026-02-03T10:24:36Z</dcterms:created>
  <dcterms:modified xsi:type="dcterms:W3CDTF">2026-02-10T17:35:55Z</dcterms:modified>
</cp:coreProperties>
</file>